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5.jpg" ContentType="image/png"/>
  <Override PartName="/ppt/media/image16.jpg" ContentType="image/png"/>
  <Override PartName="/ppt/media/image17.jpg" ContentType="image/png"/>
  <Override PartName="/ppt/media/image18.jpg" ContentType="image/png"/>
  <Override PartName="/ppt/media/image19.jpg" ContentType="image/png"/>
  <Override PartName="/ppt/media/image20.jpg" ContentType="image/png"/>
  <Override PartName="/ppt/media/image21.jpg" ContentType="image/png"/>
  <Override PartName="/ppt/media/image22.jpg" ContentType="image/png"/>
  <Override PartName="/ppt/media/image23.jpg" ContentType="image/png"/>
  <Override PartName="/ppt/media/image26.jpg" ContentType="image/png"/>
  <Override PartName="/ppt/media/image27.jpg" ContentType="image/png"/>
  <Override PartName="/ppt/media/image30.jpg" ContentType="image/png"/>
  <Override PartName="/ppt/media/image33.jpg" ContentType="image/png"/>
  <Override PartName="/ppt/media/image35.jpg" ContentType="image/png"/>
  <Override PartName="/ppt/media/image36.jpg" ContentType="image/png"/>
  <Override PartName="/ppt/media/image37.jpg" ContentType="image/png"/>
  <Override PartName="/ppt/media/image38.jpg" ContentType="image/png"/>
  <Override PartName="/ppt/media/image39.jpg" ContentType="image/png"/>
  <Override PartName="/ppt/media/image40.jpg" ContentType="image/png"/>
  <Override PartName="/ppt/media/image41.jpg" ContentType="image/png"/>
  <Override PartName="/ppt/media/image44.jpg" ContentType="image/png"/>
  <Override PartName="/ppt/media/image45.jpg" ContentType="image/png"/>
  <Override PartName="/ppt/media/image46.jpg" ContentType="image/png"/>
  <Override PartName="/ppt/media/image47.jpg" ContentType="image/png"/>
  <Override PartName="/ppt/media/image48.jpg" ContentType="image/png"/>
  <Override PartName="/ppt/media/image49.jpg" ContentType="image/png"/>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3" r:id="rId3"/>
    <p:sldId id="301" r:id="rId4"/>
    <p:sldId id="300" r:id="rId5"/>
    <p:sldId id="297" r:id="rId6"/>
    <p:sldId id="303" r:id="rId7"/>
    <p:sldId id="276" r:id="rId8"/>
    <p:sldId id="257" r:id="rId9"/>
    <p:sldId id="264" r:id="rId10"/>
    <p:sldId id="265" r:id="rId11"/>
    <p:sldId id="294" r:id="rId12"/>
    <p:sldId id="277" r:id="rId13"/>
    <p:sldId id="287" r:id="rId14"/>
    <p:sldId id="279" r:id="rId15"/>
    <p:sldId id="286" r:id="rId16"/>
    <p:sldId id="266" r:id="rId17"/>
    <p:sldId id="285" r:id="rId18"/>
    <p:sldId id="280" r:id="rId19"/>
    <p:sldId id="281" r:id="rId20"/>
    <p:sldId id="282" r:id="rId21"/>
    <p:sldId id="268" r:id="rId22"/>
    <p:sldId id="269" r:id="rId23"/>
    <p:sldId id="270" r:id="rId24"/>
    <p:sldId id="291" r:id="rId25"/>
    <p:sldId id="288" r:id="rId26"/>
    <p:sldId id="298" r:id="rId27"/>
    <p:sldId id="302" r:id="rId28"/>
    <p:sldId id="293" r:id="rId29"/>
    <p:sldId id="299" r:id="rId30"/>
    <p:sldId id="305" r:id="rId31"/>
    <p:sldId id="304" r:id="rId32"/>
    <p:sldId id="295" r:id="rId33"/>
    <p:sldId id="296" r:id="rId34"/>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8DFF"/>
    <a:srgbClr val="F5AE0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napToObjects="1">
      <p:cViewPr>
        <p:scale>
          <a:sx n="196" d="100"/>
          <a:sy n="196" d="100"/>
        </p:scale>
        <p:origin x="-80" y="-6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33"/>
    </mc:Choice>
    <mc:Fallback>
      <c:style val="33"/>
    </mc:Fallback>
  </mc:AlternateContent>
  <c:chart>
    <c:title>
      <c:tx>
        <c:rich>
          <a:bodyPr/>
          <a:lstStyle/>
          <a:p>
            <a:pPr>
              <a:defRPr/>
            </a:pPr>
            <a:r>
              <a:rPr lang="zh-CN" dirty="0"/>
              <a:t>小米手</a:t>
            </a:r>
            <a:r>
              <a:rPr lang="zh-CN" dirty="0" smtClean="0"/>
              <a:t>机大盘用户</a:t>
            </a:r>
            <a:r>
              <a:rPr lang="en-US" altLang="zh-CN" dirty="0" smtClean="0"/>
              <a:t>1.2</a:t>
            </a:r>
            <a:r>
              <a:rPr lang="zh-CN" altLang="en-US" dirty="0" smtClean="0"/>
              <a:t>亿</a:t>
            </a:r>
            <a:r>
              <a:rPr lang="en-US" dirty="0" smtClean="0"/>
              <a:t>(</a:t>
            </a:r>
            <a:r>
              <a:rPr lang="zh-CN" dirty="0"/>
              <a:t>国内</a:t>
            </a:r>
            <a:r>
              <a:rPr lang="en-US" dirty="0"/>
              <a:t>)</a:t>
            </a:r>
            <a:endParaRPr lang="zh-CN" dirty="0"/>
          </a:p>
        </c:rich>
      </c:tx>
      <c:layout>
        <c:manualLayout>
          <c:xMode val="edge"/>
          <c:yMode val="edge"/>
          <c:x val="0.231528204370375"/>
          <c:y val="0.911803654694461"/>
        </c:manualLayout>
      </c:layout>
      <c:overlay val="0"/>
    </c:title>
    <c:autoTitleDeleted val="0"/>
    <c:plotArea>
      <c:layout/>
      <c:pieChart>
        <c:varyColors val="1"/>
        <c:ser>
          <c:idx val="0"/>
          <c:order val="0"/>
          <c:tx>
            <c:strRef>
              <c:f>工作表1!$B$1</c:f>
              <c:strCache>
                <c:ptCount val="1"/>
                <c:pt idx="0">
                  <c:v>大盘用户</c:v>
                </c:pt>
              </c:strCache>
            </c:strRef>
          </c:tx>
          <c:dLbls>
            <c:dLbl>
              <c:idx val="0"/>
              <c:layout/>
              <c:tx>
                <c:rich>
                  <a:bodyPr/>
                  <a:lstStyle/>
                  <a:p>
                    <a:r>
                      <a:rPr lang="en-US" altLang="zh-CN" sz="1400" dirty="0">
                        <a:latin typeface="微软雅黑"/>
                        <a:ea typeface="微软雅黑"/>
                        <a:cs typeface="微软雅黑"/>
                      </a:rPr>
                      <a:t>K17</a:t>
                    </a:r>
                    <a:r>
                      <a:rPr lang="zh-CN" altLang="en-US" sz="1400" dirty="0">
                        <a:latin typeface="微软雅黑"/>
                        <a:ea typeface="微软雅黑"/>
                        <a:cs typeface="微软雅黑"/>
                      </a:rPr>
                      <a:t>用户
</a:t>
                    </a:r>
                    <a:r>
                      <a:rPr lang="en-US" altLang="zh-CN" sz="1400" dirty="0">
                        <a:latin typeface="微软雅黑"/>
                        <a:ea typeface="微软雅黑"/>
                        <a:cs typeface="微软雅黑"/>
                      </a:rPr>
                      <a:t>6%</a:t>
                    </a:r>
                  </a:p>
                </c:rich>
              </c:tx>
              <c:showLegendKey val="0"/>
              <c:showVal val="0"/>
              <c:showCatName val="1"/>
              <c:showSerName val="0"/>
              <c:showPercent val="1"/>
              <c:showBubbleSize val="0"/>
            </c:dLbl>
            <c:dLbl>
              <c:idx val="1"/>
              <c:layout/>
              <c:tx>
                <c:rich>
                  <a:bodyPr/>
                  <a:lstStyle/>
                  <a:p>
                    <a:r>
                      <a:rPr lang="zh-CN" altLang="en-US" sz="1400" dirty="0">
                        <a:latin typeface="微软雅黑"/>
                        <a:ea typeface="微软雅黑"/>
                        <a:cs typeface="微软雅黑"/>
                      </a:rPr>
                      <a:t>家长用户
</a:t>
                    </a:r>
                    <a:r>
                      <a:rPr lang="en-US" altLang="zh-CN" sz="1400" dirty="0">
                        <a:latin typeface="微软雅黑"/>
                        <a:ea typeface="微软雅黑"/>
                        <a:cs typeface="微软雅黑"/>
                      </a:rPr>
                      <a:t>26%</a:t>
                    </a:r>
                  </a:p>
                </c:rich>
              </c:tx>
              <c:showLegendKey val="0"/>
              <c:showVal val="0"/>
              <c:showCatName val="1"/>
              <c:showSerName val="0"/>
              <c:showPercent val="1"/>
              <c:showBubbleSize val="0"/>
            </c:dLbl>
            <c:dLbl>
              <c:idx val="2"/>
              <c:layout/>
              <c:tx>
                <c:rich>
                  <a:bodyPr/>
                  <a:lstStyle/>
                  <a:p>
                    <a:r>
                      <a:rPr lang="zh-CN" altLang="en-US" sz="1400" dirty="0">
                        <a:latin typeface="微软雅黑"/>
                        <a:ea typeface="微软雅黑"/>
                        <a:cs typeface="微软雅黑"/>
                      </a:rPr>
                      <a:t>其他用户
</a:t>
                    </a:r>
                    <a:r>
                      <a:rPr lang="en-US" altLang="zh-CN" sz="1400" dirty="0">
                        <a:latin typeface="微软雅黑"/>
                        <a:ea typeface="微软雅黑"/>
                        <a:cs typeface="微软雅黑"/>
                      </a:rPr>
                      <a:t>68%</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工作表1!$A$2:$A$4</c:f>
              <c:strCache>
                <c:ptCount val="3"/>
                <c:pt idx="0">
                  <c:v>K17用户</c:v>
                </c:pt>
                <c:pt idx="1">
                  <c:v>家长用户</c:v>
                </c:pt>
                <c:pt idx="2">
                  <c:v>其他用户</c:v>
                </c:pt>
              </c:strCache>
            </c:strRef>
          </c:cat>
          <c:val>
            <c:numRef>
              <c:f>工作表1!$B$2:$B$4</c:f>
              <c:numCache>
                <c:formatCode>0.00%</c:formatCode>
                <c:ptCount val="3"/>
                <c:pt idx="0">
                  <c:v>0.064</c:v>
                </c:pt>
                <c:pt idx="1">
                  <c:v>0.258</c:v>
                </c:pt>
                <c:pt idx="2">
                  <c:v>0.678</c:v>
                </c:pt>
              </c:numCache>
            </c:numRef>
          </c:val>
        </c:ser>
        <c:dLbls>
          <c:showLegendKey val="0"/>
          <c:showVal val="0"/>
          <c:showCatName val="1"/>
          <c:showSerName val="0"/>
          <c:showPercent val="1"/>
          <c:showBubbleSize val="0"/>
          <c:showLeaderLines val="1"/>
        </c:dLbls>
        <c:firstSliceAng val="0"/>
      </c:pieChart>
      <c:spPr>
        <a:noFill/>
      </c:spPr>
    </c:plotArea>
    <c:plotVisOnly val="1"/>
    <c:dispBlanksAs val="gap"/>
    <c:showDLblsOverMax val="0"/>
  </c:chart>
  <c:spPr>
    <a:ln>
      <a:noFill/>
    </a:ln>
  </c:spPr>
  <c:txPr>
    <a:bodyPr/>
    <a:lstStyle/>
    <a:p>
      <a:pPr>
        <a:defRPr sz="1800"/>
      </a:pPr>
      <a:endParaRPr lang="zh-CN"/>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0.42724</cdr:x>
      <cdr:y>0.08224</cdr:y>
    </cdr:from>
    <cdr:to>
      <cdr:x>0.91114</cdr:x>
      <cdr:y>0.162</cdr:y>
    </cdr:to>
    <cdr:sp macro="" textlink="">
      <cdr:nvSpPr>
        <cdr:cNvPr id="2" name="文本框 1"/>
        <cdr:cNvSpPr txBox="1"/>
      </cdr:nvSpPr>
      <cdr:spPr>
        <a:xfrm xmlns:a="http://schemas.openxmlformats.org/drawingml/2006/main">
          <a:off x="2347595" y="317377"/>
          <a:ext cx="2658904"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rPr>
            <a:t>720</a:t>
          </a:r>
          <a:r>
            <a:rPr lang="zh-CN" altLang="en-US" sz="1400" dirty="0" smtClean="0">
              <a:solidFill>
                <a:srgbClr val="000000"/>
              </a:solidFill>
              <a:latin typeface="微软雅黑 Light" panose="020B0502040204020203" pitchFamily="34" charset="-122"/>
              <a:ea typeface="微软雅黑 Light" panose="020B0502040204020203" pitchFamily="34" charset="-122"/>
              <a:cs typeface="Hiragino Sans GB W3"/>
            </a:rPr>
            <a:t>万 </a:t>
          </a:r>
          <a:endParaRPr lang="en-US"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endParaRPr>
        </a:p>
      </cdr:txBody>
    </cdr:sp>
  </cdr:relSizeAnchor>
  <cdr:relSizeAnchor xmlns:cdr="http://schemas.openxmlformats.org/drawingml/2006/chartDrawing">
    <cdr:from>
      <cdr:x>0.6627</cdr:x>
      <cdr:y>0.43537</cdr:y>
    </cdr:from>
    <cdr:to>
      <cdr:x>0.96227</cdr:x>
      <cdr:y>0.51513</cdr:y>
    </cdr:to>
    <cdr:sp macro="" textlink="">
      <cdr:nvSpPr>
        <cdr:cNvPr id="3" name="文本框 2"/>
        <cdr:cNvSpPr txBox="1"/>
      </cdr:nvSpPr>
      <cdr:spPr>
        <a:xfrm xmlns:a="http://schemas.openxmlformats.org/drawingml/2006/main">
          <a:off x="3641405" y="1680146"/>
          <a:ext cx="164602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zh-CN"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rPr>
            <a:t>3</a:t>
          </a:r>
          <a:r>
            <a:rPr lang="en-US"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rPr>
            <a:t>120</a:t>
          </a:r>
          <a:r>
            <a:rPr lang="zh-CN" altLang="en-US" sz="1400" dirty="0" smtClean="0">
              <a:solidFill>
                <a:srgbClr val="000000"/>
              </a:solidFill>
              <a:latin typeface="微软雅黑 Light" panose="020B0502040204020203" pitchFamily="34" charset="-122"/>
              <a:ea typeface="微软雅黑 Light" panose="020B0502040204020203" pitchFamily="34" charset="-122"/>
              <a:cs typeface="Hiragino Sans GB W3"/>
            </a:rPr>
            <a:t>万 </a:t>
          </a:r>
          <a:endParaRPr lang="en-US"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endParaRP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9DAF5424-0378-194C-BD07-B9FD20C19177}" type="datetimeFigureOut">
              <a:rPr kumimoji="1" lang="zh-CN" altLang="en-US" smtClean="0"/>
              <a:t>17/11/28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3042277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DAF5424-0378-194C-BD07-B9FD20C19177}" type="datetimeFigureOut">
              <a:rPr kumimoji="1" lang="zh-CN" altLang="en-US" smtClean="0"/>
              <a:t>17/11/28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1052534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DAF5424-0378-194C-BD07-B9FD20C19177}" type="datetimeFigureOut">
              <a:rPr kumimoji="1" lang="zh-CN" altLang="en-US" smtClean="0"/>
              <a:t>17/11/28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110965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DAF5424-0378-194C-BD07-B9FD20C19177}" type="datetimeFigureOut">
              <a:rPr kumimoji="1" lang="zh-CN" altLang="en-US" smtClean="0"/>
              <a:t>17/11/28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405975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9DAF5424-0378-194C-BD07-B9FD20C19177}" type="datetimeFigureOut">
              <a:rPr kumimoji="1" lang="zh-CN" altLang="en-US" smtClean="0"/>
              <a:t>17/11/28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1212695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9DAF5424-0378-194C-BD07-B9FD20C19177}" type="datetimeFigureOut">
              <a:rPr kumimoji="1" lang="zh-CN" altLang="en-US" smtClean="0"/>
              <a:t>17/11/28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2261134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9DAF5424-0378-194C-BD07-B9FD20C19177}" type="datetimeFigureOut">
              <a:rPr kumimoji="1" lang="zh-CN" altLang="en-US" smtClean="0"/>
              <a:t>17/11/28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88438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9DAF5424-0378-194C-BD07-B9FD20C19177}" type="datetimeFigureOut">
              <a:rPr kumimoji="1" lang="zh-CN" altLang="en-US" smtClean="0"/>
              <a:t>17/11/28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242608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AF5424-0378-194C-BD07-B9FD20C19177}" type="datetimeFigureOut">
              <a:rPr kumimoji="1" lang="zh-CN" altLang="en-US" smtClean="0"/>
              <a:t>17/11/28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145102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DAF5424-0378-194C-BD07-B9FD20C19177}" type="datetimeFigureOut">
              <a:rPr kumimoji="1" lang="zh-CN" altLang="en-US" smtClean="0"/>
              <a:t>17/11/28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88073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DAF5424-0378-194C-BD07-B9FD20C19177}" type="datetimeFigureOut">
              <a:rPr kumimoji="1" lang="zh-CN" altLang="en-US" smtClean="0"/>
              <a:t>17/11/28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37521293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DAF5424-0378-194C-BD07-B9FD20C19177}" type="datetimeFigureOut">
              <a:rPr kumimoji="1" lang="zh-CN" altLang="en-US" smtClean="0"/>
              <a:t>17/11/28</a:t>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236749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39.jpg"/><Relationship Id="rId6" Type="http://schemas.openxmlformats.org/officeDocument/2006/relationships/image" Target="../media/image40.jpg"/><Relationship Id="rId7"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28.jpg"/><Relationship Id="rId5"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 Id="rId3" Type="http://schemas.openxmlformats.org/officeDocument/2006/relationships/image" Target="../media/image46.jpg"/></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g"/><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 Id="rId3"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smtClean="0">
                <a:latin typeface="微软雅黑 Light" panose="020B0502040204020203" pitchFamily="34" charset="-122"/>
                <a:ea typeface="微软雅黑 Light" panose="020B0502040204020203" pitchFamily="34" charset="-122"/>
                <a:cs typeface="Helvetica Neue Light"/>
              </a:rPr>
              <a:t>家长控制</a:t>
            </a:r>
            <a:endParaRPr kumimoji="1" lang="zh-CN" altLang="en-US" dirty="0">
              <a:latin typeface="微软雅黑 Light" panose="020B0502040204020203" pitchFamily="34" charset="-122"/>
              <a:ea typeface="微软雅黑 Light" panose="020B0502040204020203" pitchFamily="34" charset="-122"/>
              <a:cs typeface="Helvetica Neue Light"/>
            </a:endParaRPr>
          </a:p>
        </p:txBody>
      </p:sp>
      <p:sp>
        <p:nvSpPr>
          <p:cNvPr id="4" name="副标题 3"/>
          <p:cNvSpPr>
            <a:spLocks noGrp="1"/>
          </p:cNvSpPr>
          <p:nvPr>
            <p:ph type="subTitle" idx="1"/>
          </p:nvPr>
        </p:nvSpPr>
        <p:spPr/>
        <p:txBody>
          <a:bodyPr/>
          <a:lstStyle/>
          <a:p>
            <a:r>
              <a:rPr lang="en-US" altLang="zh-CN" dirty="0" smtClean="0">
                <a:latin typeface="微软雅黑 Light" panose="020B0502040204020203" pitchFamily="34" charset="-122"/>
                <a:ea typeface="微软雅黑 Light" panose="020B0502040204020203" pitchFamily="34" charset="-122"/>
              </a:rPr>
              <a:t>MIUI </a:t>
            </a:r>
            <a:r>
              <a:rPr lang="zh-CN" altLang="en-US" dirty="0" smtClean="0">
                <a:latin typeface="微软雅黑 Light" panose="020B0502040204020203" pitchFamily="34" charset="-122"/>
                <a:ea typeface="微软雅黑 Light" panose="020B0502040204020203" pitchFamily="34" charset="-122"/>
              </a:rPr>
              <a:t>安全组</a:t>
            </a: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405794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3682010980"/>
              </p:ext>
            </p:extLst>
          </p:nvPr>
        </p:nvGraphicFramePr>
        <p:xfrm>
          <a:off x="656904" y="885091"/>
          <a:ext cx="7825420" cy="3855213"/>
        </p:xfrm>
        <a:graphic>
          <a:graphicData uri="http://schemas.openxmlformats.org/drawingml/2006/table">
            <a:tbl>
              <a:tblPr firstRow="1" bandRow="1">
                <a:tableStyleId>{B301B821-A1FF-4177-AEE7-76D212191A09}</a:tableStyleId>
              </a:tblPr>
              <a:tblGrid>
                <a:gridCol w="903880"/>
                <a:gridCol w="661204"/>
                <a:gridCol w="782542"/>
                <a:gridCol w="782542"/>
                <a:gridCol w="782542"/>
                <a:gridCol w="782542"/>
                <a:gridCol w="782542"/>
                <a:gridCol w="782542"/>
                <a:gridCol w="782542"/>
                <a:gridCol w="782542"/>
              </a:tblGrid>
              <a:tr h="483473">
                <a:tc>
                  <a:txBody>
                    <a:bodyPr/>
                    <a:lstStyle/>
                    <a:p>
                      <a:pPr algn="ctr"/>
                      <a:endParaRPr lang="zh-CN" altLang="en-US"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不良网站</a:t>
                      </a:r>
                      <a:endParaRPr lang="zh-CN" altLang="en-US" sz="1400" b="0" dirty="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安全</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区域</a:t>
                      </a:r>
                      <a:endParaRPr lang="zh-CN" altLang="en-US" sz="1400" b="0" dirty="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时长</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兑换</a:t>
                      </a:r>
                      <a:endParaRPr lang="en-US" altLang="zh-CN" sz="1400" b="0" dirty="0" smtClean="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实时</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电量</a:t>
                      </a:r>
                      <a:endParaRPr lang="zh-CN" altLang="en-US" sz="1400" b="0" dirty="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短信</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拦截</a:t>
                      </a:r>
                      <a:endParaRPr lang="zh-CN" altLang="en-US" sz="1400" b="0" dirty="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健康</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计步</a:t>
                      </a:r>
                      <a:endParaRPr lang="en-US" altLang="zh-CN" sz="1400" b="0" dirty="0" smtClean="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查找</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手机</a:t>
                      </a:r>
                      <a:endParaRPr lang="en-US" altLang="zh-CN" sz="1400" b="0" dirty="0" smtClean="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清理</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空间</a:t>
                      </a:r>
                      <a:endParaRPr lang="en-US" altLang="zh-CN" sz="1400" b="0" dirty="0" smtClean="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语音</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呼喊</a:t>
                      </a:r>
                      <a:endParaRPr lang="en-US" altLang="zh-CN" sz="1400" b="0" dirty="0" smtClean="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r>
              <a:tr h="322666">
                <a:tc>
                  <a:txBody>
                    <a:bodyPr/>
                    <a:lstStyle/>
                    <a:p>
                      <a:pPr algn="ctr"/>
                      <a:r>
                        <a:rPr lang="en-US" altLang="zh-CN" sz="1400" dirty="0" err="1" smtClean="0">
                          <a:latin typeface="微软雅黑"/>
                          <a:ea typeface="微软雅黑"/>
                          <a:cs typeface="微软雅黑"/>
                        </a:rPr>
                        <a:t>OurPact</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b="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格雷盒子</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熊孩宝</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15311">
                <a:tc>
                  <a:txBody>
                    <a:bodyPr/>
                    <a:lstStyle/>
                    <a:p>
                      <a:pPr algn="ctr"/>
                      <a:r>
                        <a:rPr lang="zh-CN" altLang="en-US" sz="1400" dirty="0" smtClean="0">
                          <a:latin typeface="微软雅黑"/>
                          <a:ea typeface="微软雅黑"/>
                          <a:cs typeface="微软雅黑"/>
                        </a:rPr>
                        <a:t>华为</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爱熊宝</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15311">
                <a:tc>
                  <a:txBody>
                    <a:bodyPr/>
                    <a:lstStyle/>
                    <a:p>
                      <a:pPr algn="ctr"/>
                      <a:r>
                        <a:rPr lang="zh-CN" altLang="en-US" sz="1400" dirty="0" smtClean="0">
                          <a:latin typeface="微软雅黑"/>
                          <a:ea typeface="微软雅黑"/>
                          <a:cs typeface="微软雅黑"/>
                        </a:rPr>
                        <a:t>妈妈安心</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袋鼠家</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小绿伞</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b="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优成长</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b="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97313">
                <a:tc>
                  <a:txBody>
                    <a:bodyPr/>
                    <a:lstStyle/>
                    <a:p>
                      <a:pPr algn="ctr"/>
                      <a:r>
                        <a:rPr lang="zh-CN" altLang="en-US" sz="1400" dirty="0" smtClean="0">
                          <a:latin typeface="微软雅黑"/>
                          <a:ea typeface="微软雅黑"/>
                          <a:cs typeface="微软雅黑"/>
                        </a:rPr>
                        <a:t>共有率</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45%</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33%</a:t>
                      </a:r>
                      <a:endParaRPr lang="zh-CN" altLang="en-US" sz="1400" b="0" dirty="0">
                        <a:solidFill>
                          <a:schemeClr val="tx1"/>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22%</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22%</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11%</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11%</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11%</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11%</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11%</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bl>
          </a:graphicData>
        </a:graphic>
      </p:graphicFrame>
      <p:sp>
        <p:nvSpPr>
          <p:cNvPr id="3" name="标题 1"/>
          <p:cNvSpPr>
            <a:spLocks noGrp="1"/>
          </p:cNvSpPr>
          <p:nvPr>
            <p:ph type="title"/>
          </p:nvPr>
        </p:nvSpPr>
        <p:spPr>
          <a:xfrm>
            <a:off x="457200" y="7117"/>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a:t>
            </a:r>
            <a:r>
              <a:rPr lang="en-US" altLang="zh-CN" sz="2800" dirty="0">
                <a:latin typeface="微软雅黑 Light" panose="020B0502040204020203" pitchFamily="34" charset="-122"/>
                <a:ea typeface="微软雅黑 Light" panose="020B0502040204020203" pitchFamily="34" charset="-122"/>
              </a:rPr>
              <a:t>| </a:t>
            </a:r>
            <a:r>
              <a:rPr lang="zh-CN" altLang="en-US" sz="2400" dirty="0" smtClean="0">
                <a:latin typeface="微软雅黑 Light" panose="020B0502040204020203" pitchFamily="34" charset="-122"/>
                <a:ea typeface="微软雅黑 Light" panose="020B0502040204020203" pitchFamily="34" charset="-122"/>
              </a:rPr>
              <a:t>功能统计</a:t>
            </a:r>
            <a:endParaRPr lang="zh-CN" altLang="en-US" sz="2800" dirty="0">
              <a:latin typeface="微软雅黑 Light" panose="020B0502040204020203" pitchFamily="34" charset="-122"/>
              <a:ea typeface="微软雅黑 Light" panose="020B0502040204020203" pitchFamily="34" charset="-122"/>
            </a:endParaRPr>
          </a:p>
        </p:txBody>
      </p:sp>
      <p:sp>
        <p:nvSpPr>
          <p:cNvPr id="5" name="标题 1"/>
          <p:cNvSpPr txBox="1">
            <a:spLocks/>
          </p:cNvSpPr>
          <p:nvPr/>
        </p:nvSpPr>
        <p:spPr>
          <a:xfrm>
            <a:off x="457200" y="4480386"/>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1000" dirty="0" smtClean="0">
                <a:latin typeface="微软雅黑 Light" panose="020B0502040204020203" pitchFamily="34" charset="-122"/>
                <a:ea typeface="微软雅黑 Light" panose="020B0502040204020203" pitchFamily="34" charset="-122"/>
              </a:rPr>
              <a:t>表二</a:t>
            </a:r>
            <a:endParaRPr lang="zh-CN" altLang="en-US" sz="10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807807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457200" y="7117"/>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功能选择</a:t>
            </a:r>
            <a:endParaRPr lang="zh-CN" altLang="en-US" sz="28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633584" y="136641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应用限制</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家长端可设置孩子端使用应用的白名单</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8" name="文本框 7"/>
          <p:cNvSpPr txBox="1"/>
          <p:nvPr/>
        </p:nvSpPr>
        <p:spPr>
          <a:xfrm>
            <a:off x="4666880" y="136641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动态纪录</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家长端可查看孩子端的应用使用、网址浏览等情况</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9" name="文本框 8"/>
          <p:cNvSpPr txBox="1"/>
          <p:nvPr/>
        </p:nvSpPr>
        <p:spPr>
          <a:xfrm>
            <a:off x="633584" y="2273877"/>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上网限制</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家长端可设置孩子端浏览查阅的网址黑白名单</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0" name="文本框 9"/>
          <p:cNvSpPr txBox="1"/>
          <p:nvPr/>
        </p:nvSpPr>
        <p:spPr>
          <a:xfrm>
            <a:off x="4666880" y="2273877"/>
            <a:ext cx="4951885" cy="621965"/>
          </a:xfrm>
          <a:prstGeom prst="rect">
            <a:avLst/>
          </a:prstGeom>
          <a:noFill/>
        </p:spPr>
        <p:txBody>
          <a:bodyPr wrap="square" rtlCol="0">
            <a:spAutoFit/>
          </a:bodyPr>
          <a:lstStyle/>
          <a:p>
            <a:r>
              <a:rPr lang="en-US" altLang="zh-CN" sz="1600" b="1" dirty="0">
                <a:latin typeface="微软雅黑 Light" panose="020B0502040204020203" pitchFamily="34" charset="-122"/>
                <a:ea typeface="微软雅黑 Light" panose="020B0502040204020203" pitchFamily="34" charset="-122"/>
                <a:cs typeface="Hiragino Sans GB W3"/>
              </a:rPr>
              <a:t> </a:t>
            </a:r>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作息表</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家长端可制定孩子端使用手机的间段</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633584" y="325345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实时定位</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家长端可实时显示孩子端的地理位置信息</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4666880" y="325345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一键锁屏</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家长端可快速锁定孩子端桌面</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5508093" y="4749018"/>
            <a:ext cx="3394551" cy="223138"/>
          </a:xfrm>
          <a:prstGeom prst="rect">
            <a:avLst/>
          </a:prstGeom>
          <a:noFill/>
        </p:spPr>
        <p:txBody>
          <a:bodyPr wrap="square" rtlCol="0">
            <a:spAutoFit/>
          </a:bodyPr>
          <a:lstStyle/>
          <a:p>
            <a:pPr>
              <a:lnSpc>
                <a:spcPct val="150000"/>
              </a:lnSpc>
            </a:pPr>
            <a:r>
              <a:rPr kumimoji="1" lang="zh-CN" altLang="en-US" sz="600" dirty="0" smtClean="0">
                <a:latin typeface="微软雅黑 Light" panose="020B0502040204020203" pitchFamily="34" charset="-122"/>
                <a:ea typeface="微软雅黑 Light" panose="020B0502040204020203" pitchFamily="34" charset="-122"/>
                <a:cs typeface="Hiragino Sans GB W3"/>
              </a:rPr>
              <a:t>入选条件：通过统计应用市场中较为活跃的家长控制应用中的功能，选取共有率超过</a:t>
            </a:r>
            <a:r>
              <a:rPr kumimoji="1" lang="zh-CN" altLang="zh-CN" sz="600" dirty="0" smtClean="0">
                <a:latin typeface="微软雅黑 Light" panose="020B0502040204020203" pitchFamily="34" charset="-122"/>
                <a:ea typeface="微软雅黑 Light" panose="020B0502040204020203" pitchFamily="34" charset="-122"/>
                <a:cs typeface="Hiragino Sans GB W3"/>
              </a:rPr>
              <a:t>50</a:t>
            </a:r>
            <a:r>
              <a:rPr kumimoji="1" lang="en-US" altLang="zh-CN" sz="600" dirty="0" smtClean="0">
                <a:latin typeface="微软雅黑 Light" panose="020B0502040204020203" pitchFamily="34" charset="-122"/>
                <a:ea typeface="微软雅黑 Light" panose="020B0502040204020203" pitchFamily="34" charset="-122"/>
                <a:cs typeface="Hiragino Sans GB W3"/>
              </a:rPr>
              <a:t>%</a:t>
            </a:r>
            <a:r>
              <a:rPr kumimoji="1" lang="zh-CN" altLang="en-US" sz="600" dirty="0" smtClean="0">
                <a:latin typeface="微软雅黑 Light" panose="020B0502040204020203" pitchFamily="34" charset="-122"/>
                <a:ea typeface="微软雅黑 Light" panose="020B0502040204020203" pitchFamily="34" charset="-122"/>
                <a:cs typeface="Hiragino Sans GB W3"/>
              </a:rPr>
              <a:t>的功能。</a:t>
            </a:r>
            <a:endParaRPr lang="en-US" altLang="zh-CN" sz="600" dirty="0" smtClean="0">
              <a:latin typeface="微软雅黑 Light" panose="020B0502040204020203" pitchFamily="34" charset="-122"/>
              <a:ea typeface="微软雅黑 Light" panose="020B0502040204020203" pitchFamily="34" charset="-122"/>
              <a:cs typeface="Hiragino Sans GB W3"/>
            </a:endParaRPr>
          </a:p>
        </p:txBody>
      </p:sp>
      <p:grpSp>
        <p:nvGrpSpPr>
          <p:cNvPr id="2" name="组 1"/>
          <p:cNvGrpSpPr/>
          <p:nvPr/>
        </p:nvGrpSpPr>
        <p:grpSpPr>
          <a:xfrm>
            <a:off x="507377" y="1439603"/>
            <a:ext cx="360000" cy="360000"/>
            <a:chOff x="1597099" y="243161"/>
            <a:chExt cx="928854" cy="928854"/>
          </a:xfrm>
        </p:grpSpPr>
        <p:sp>
          <p:nvSpPr>
            <p:cNvPr id="15" name="椭圆 14"/>
            <p:cNvSpPr/>
            <p:nvPr/>
          </p:nvSpPr>
          <p:spPr>
            <a:xfrm>
              <a:off x="1597099" y="243161"/>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6" name="图片 15" descr="ap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10" y="393951"/>
              <a:ext cx="682357" cy="682357"/>
            </a:xfrm>
            <a:prstGeom prst="rect">
              <a:avLst/>
            </a:prstGeom>
          </p:spPr>
        </p:pic>
      </p:grpSp>
      <p:grpSp>
        <p:nvGrpSpPr>
          <p:cNvPr id="3" name="组 2"/>
          <p:cNvGrpSpPr/>
          <p:nvPr/>
        </p:nvGrpSpPr>
        <p:grpSpPr>
          <a:xfrm>
            <a:off x="507377" y="3324735"/>
            <a:ext cx="360000" cy="360000"/>
            <a:chOff x="2104138" y="1175115"/>
            <a:chExt cx="928854" cy="935999"/>
          </a:xfrm>
        </p:grpSpPr>
        <p:sp>
          <p:nvSpPr>
            <p:cNvPr id="17" name="椭圆 16"/>
            <p:cNvSpPr/>
            <p:nvPr/>
          </p:nvSpPr>
          <p:spPr>
            <a:xfrm>
              <a:off x="2104138" y="1175115"/>
              <a:ext cx="928854" cy="93599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8" name="图片 17" descr="定位.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942" y="1326710"/>
              <a:ext cx="682357" cy="682357"/>
            </a:xfrm>
            <a:prstGeom prst="rect">
              <a:avLst/>
            </a:prstGeom>
          </p:spPr>
        </p:pic>
      </p:grpSp>
      <p:grpSp>
        <p:nvGrpSpPr>
          <p:cNvPr id="4" name="组 3"/>
          <p:cNvGrpSpPr>
            <a:grpSpLocks noChangeAspect="1"/>
          </p:cNvGrpSpPr>
          <p:nvPr/>
        </p:nvGrpSpPr>
        <p:grpSpPr>
          <a:xfrm>
            <a:off x="507377" y="2333652"/>
            <a:ext cx="360000" cy="360000"/>
            <a:chOff x="2104138" y="3098292"/>
            <a:chExt cx="928854" cy="928854"/>
          </a:xfrm>
        </p:grpSpPr>
        <p:sp>
          <p:nvSpPr>
            <p:cNvPr id="19" name="椭圆 18"/>
            <p:cNvSpPr/>
            <p:nvPr/>
          </p:nvSpPr>
          <p:spPr>
            <a:xfrm>
              <a:off x="2104138" y="309829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1" name="图片 20" descr="上网管理.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287" y="3318655"/>
              <a:ext cx="527666" cy="527666"/>
            </a:xfrm>
            <a:prstGeom prst="rect">
              <a:avLst/>
            </a:prstGeom>
          </p:spPr>
        </p:pic>
      </p:grpSp>
      <p:grpSp>
        <p:nvGrpSpPr>
          <p:cNvPr id="6" name="组 5"/>
          <p:cNvGrpSpPr>
            <a:grpSpLocks noChangeAspect="1"/>
          </p:cNvGrpSpPr>
          <p:nvPr/>
        </p:nvGrpSpPr>
        <p:grpSpPr>
          <a:xfrm>
            <a:off x="4530121" y="2333652"/>
            <a:ext cx="360000" cy="360000"/>
            <a:chOff x="5659928" y="3098292"/>
            <a:chExt cx="928854" cy="928854"/>
          </a:xfrm>
        </p:grpSpPr>
        <p:sp>
          <p:nvSpPr>
            <p:cNvPr id="20" name="椭圆 19"/>
            <p:cNvSpPr/>
            <p:nvPr/>
          </p:nvSpPr>
          <p:spPr>
            <a:xfrm>
              <a:off x="5659928" y="309829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2" name="图片 21" descr="时间-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210" y="3220829"/>
              <a:ext cx="682357" cy="682357"/>
            </a:xfrm>
            <a:prstGeom prst="rect">
              <a:avLst/>
            </a:prstGeom>
          </p:spPr>
        </p:pic>
      </p:grpSp>
      <p:grpSp>
        <p:nvGrpSpPr>
          <p:cNvPr id="28" name="组 27"/>
          <p:cNvGrpSpPr>
            <a:grpSpLocks noChangeAspect="1"/>
          </p:cNvGrpSpPr>
          <p:nvPr/>
        </p:nvGrpSpPr>
        <p:grpSpPr>
          <a:xfrm>
            <a:off x="4530121" y="1439603"/>
            <a:ext cx="360000" cy="360000"/>
            <a:chOff x="815949" y="3356640"/>
            <a:chExt cx="928854" cy="928854"/>
          </a:xfrm>
        </p:grpSpPr>
        <p:sp>
          <p:nvSpPr>
            <p:cNvPr id="27" name="椭圆 26"/>
            <p:cNvSpPr/>
            <p:nvPr/>
          </p:nvSpPr>
          <p:spPr>
            <a:xfrm>
              <a:off x="815949" y="3356640"/>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5" name="图片 24" descr="符号-时间轴.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880" y="3517726"/>
              <a:ext cx="650041" cy="650041"/>
            </a:xfrm>
            <a:prstGeom prst="rect">
              <a:avLst/>
            </a:prstGeom>
          </p:spPr>
        </p:pic>
      </p:grpSp>
      <p:grpSp>
        <p:nvGrpSpPr>
          <p:cNvPr id="30" name="组 29"/>
          <p:cNvGrpSpPr>
            <a:grpSpLocks noChangeAspect="1"/>
          </p:cNvGrpSpPr>
          <p:nvPr/>
        </p:nvGrpSpPr>
        <p:grpSpPr>
          <a:xfrm>
            <a:off x="4530121" y="3324735"/>
            <a:ext cx="360000" cy="360000"/>
            <a:chOff x="2104138" y="3098292"/>
            <a:chExt cx="928854" cy="928854"/>
          </a:xfrm>
        </p:grpSpPr>
        <p:sp>
          <p:nvSpPr>
            <p:cNvPr id="29" name="椭圆 28"/>
            <p:cNvSpPr/>
            <p:nvPr/>
          </p:nvSpPr>
          <p:spPr>
            <a:xfrm>
              <a:off x="2104138" y="309829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descr="锁屏.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3130" y="3268241"/>
              <a:ext cx="639185" cy="639185"/>
            </a:xfrm>
            <a:prstGeom prst="rect">
              <a:avLst/>
            </a:prstGeom>
          </p:spPr>
        </p:pic>
      </p:grpSp>
    </p:spTree>
    <p:extLst>
      <p:ext uri="{BB962C8B-B14F-4D97-AF65-F5344CB8AC3E}">
        <p14:creationId xmlns:p14="http://schemas.microsoft.com/office/powerpoint/2010/main" val="11818208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60900" y="734640"/>
            <a:ext cx="3336319" cy="307777"/>
          </a:xfrm>
          <a:prstGeom prst="rect">
            <a:avLst/>
          </a:prstGeom>
          <a:noFill/>
        </p:spPr>
        <p:txBody>
          <a:bodyPr wrap="square" rtlCol="0">
            <a:spAutoFit/>
          </a:bodyPr>
          <a:lstStyle/>
          <a:p>
            <a:r>
              <a:rPr lang="en-US" altLang="zh-CN" sz="1400" dirty="0" err="1" smtClean="0">
                <a:latin typeface="微软雅黑 Light" panose="020B0502040204020203" pitchFamily="34" charset="-122"/>
                <a:ea typeface="微软雅黑 Light" panose="020B0502040204020203" pitchFamily="34" charset="-122"/>
                <a:cs typeface="Hiragino Sans GB W3"/>
              </a:rPr>
              <a:t>OurPact</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4632512" y="720787"/>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4630791" y="4328869"/>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软件管理分类较为细致</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应用限制</a:t>
            </a:r>
            <a:endParaRPr lang="zh-CN" altLang="en-US" sz="2400" dirty="0">
              <a:latin typeface="微软雅黑 Light" panose="020B0502040204020203" pitchFamily="34" charset="-122"/>
              <a:ea typeface="微软雅黑 Light" panose="020B0502040204020203" pitchFamily="34" charset="-122"/>
            </a:endParaRPr>
          </a:p>
        </p:txBody>
      </p:sp>
      <p:pic>
        <p:nvPicPr>
          <p:cNvPr id="4" name="图片 3" descr="281511727505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8708" y="1028564"/>
            <a:ext cx="1800000" cy="3197969"/>
          </a:xfrm>
          <a:prstGeom prst="rect">
            <a:avLst/>
          </a:prstGeom>
          <a:ln>
            <a:noFill/>
          </a:ln>
          <a:effectLst>
            <a:outerShdw blurRad="292100" dist="139700" dir="2700000" algn="tl" rotWithShape="0">
              <a:srgbClr val="333333">
                <a:alpha val="65000"/>
              </a:srgbClr>
            </a:outerShdw>
          </a:effectLst>
        </p:spPr>
      </p:pic>
      <p:pic>
        <p:nvPicPr>
          <p:cNvPr id="5" name="图片 4" descr="6041511776399_.pic_h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516" y="1029558"/>
            <a:ext cx="1800000" cy="3200000"/>
          </a:xfrm>
          <a:prstGeom prst="rect">
            <a:avLst/>
          </a:prstGeom>
          <a:ln>
            <a:noFill/>
          </a:ln>
          <a:effectLst>
            <a:outerShdw blurRad="292100" dist="139700" dir="2700000" algn="tl" rotWithShape="0">
              <a:srgbClr val="333333">
                <a:alpha val="65000"/>
              </a:srgbClr>
            </a:outerShdw>
          </a:effectLst>
        </p:spPr>
      </p:pic>
      <p:sp>
        <p:nvSpPr>
          <p:cNvPr id="8" name="圆角矩形 7"/>
          <p:cNvSpPr/>
          <p:nvPr/>
        </p:nvSpPr>
        <p:spPr>
          <a:xfrm>
            <a:off x="4645469" y="1403682"/>
            <a:ext cx="1944041" cy="233361"/>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 name="图片 1" descr="1611511834039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70" y="1070615"/>
            <a:ext cx="1800000" cy="3200000"/>
          </a:xfrm>
          <a:prstGeom prst="rect">
            <a:avLst/>
          </a:prstGeom>
          <a:ln>
            <a:noFill/>
          </a:ln>
          <a:effectLst>
            <a:outerShdw blurRad="292100" dist="139700" dir="2700000" algn="tl" rotWithShape="0">
              <a:srgbClr val="333333">
                <a:alpha val="65000"/>
              </a:srgbClr>
            </a:outerShdw>
          </a:effectLst>
        </p:spPr>
      </p:pic>
      <p:sp>
        <p:nvSpPr>
          <p:cNvPr id="10" name="文本框 9"/>
          <p:cNvSpPr txBox="1"/>
          <p:nvPr/>
        </p:nvSpPr>
        <p:spPr>
          <a:xfrm>
            <a:off x="774748" y="4341829"/>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操作复杂</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18246234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04582" y="4293388"/>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直接显示可用应用数量</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746630" y="685719"/>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6309261" y="695386"/>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华为学生模式</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应用限制</a:t>
            </a:r>
            <a:endParaRPr lang="zh-CN" altLang="en-US" sz="2400" dirty="0">
              <a:latin typeface="微软雅黑 Light" panose="020B0502040204020203" pitchFamily="34" charset="-122"/>
              <a:ea typeface="微软雅黑 Light" panose="020B0502040204020203" pitchFamily="34" charset="-122"/>
            </a:endParaRPr>
          </a:p>
        </p:txBody>
      </p:sp>
      <p:pic>
        <p:nvPicPr>
          <p:cNvPr id="2" name="图片 1" descr="6031511776290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582" y="1003163"/>
            <a:ext cx="1800000" cy="3200000"/>
          </a:xfrm>
          <a:prstGeom prst="rect">
            <a:avLst/>
          </a:prstGeom>
          <a:ln>
            <a:noFill/>
          </a:ln>
          <a:effectLst>
            <a:outerShdw blurRad="292100" dist="139700" dir="2700000" algn="tl" rotWithShape="0">
              <a:srgbClr val="333333">
                <a:alpha val="65000"/>
              </a:srgbClr>
            </a:outerShdw>
          </a:effectLst>
        </p:spPr>
      </p:pic>
      <p:pic>
        <p:nvPicPr>
          <p:cNvPr id="3" name="图片 2" descr="6021511776289_.pic_h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2275" y="993496"/>
            <a:ext cx="1800000" cy="3200000"/>
          </a:xfrm>
          <a:prstGeom prst="rect">
            <a:avLst/>
          </a:prstGeom>
          <a:ln>
            <a:noFill/>
          </a:ln>
          <a:effectLst>
            <a:outerShdw blurRad="292100" dist="139700" dir="2700000" algn="tl" rotWithShape="0">
              <a:srgbClr val="333333">
                <a:alpha val="65000"/>
              </a:srgbClr>
            </a:outerShdw>
          </a:effectLst>
        </p:spPr>
      </p:pic>
      <p:pic>
        <p:nvPicPr>
          <p:cNvPr id="4" name="图片 3" descr="6051511776856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4255" y="1023318"/>
            <a:ext cx="1800000" cy="3200000"/>
          </a:xfrm>
          <a:prstGeom prst="rect">
            <a:avLst/>
          </a:prstGeom>
          <a:ln>
            <a:noFill/>
          </a:ln>
          <a:effectLst>
            <a:outerShdw blurRad="292100" dist="139700" dir="2700000" algn="tl" rotWithShape="0">
              <a:srgbClr val="333333">
                <a:alpha val="65000"/>
              </a:srgbClr>
            </a:outerShdw>
          </a:effectLst>
        </p:spPr>
      </p:pic>
      <p:sp>
        <p:nvSpPr>
          <p:cNvPr id="5" name="圆角矩形 4"/>
          <p:cNvSpPr/>
          <p:nvPr/>
        </p:nvSpPr>
        <p:spPr>
          <a:xfrm>
            <a:off x="765708" y="2472782"/>
            <a:ext cx="1910269" cy="403412"/>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2070064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431511702183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493" y="1062353"/>
            <a:ext cx="1800000" cy="3200000"/>
          </a:xfrm>
          <a:prstGeom prst="rect">
            <a:avLst/>
          </a:prstGeom>
          <a:ln>
            <a:noFill/>
          </a:ln>
          <a:effectLst>
            <a:outerShdw blurRad="292100" dist="139700" dir="2700000" algn="tl" rotWithShape="0">
              <a:srgbClr val="333333">
                <a:alpha val="65000"/>
              </a:srgbClr>
            </a:outerShdw>
          </a:effectLst>
        </p:spPr>
      </p:pic>
      <p:pic>
        <p:nvPicPr>
          <p:cNvPr id="9" name="图片 8" descr="441511702184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548" y="1062353"/>
            <a:ext cx="1800000" cy="3200000"/>
          </a:xfrm>
          <a:prstGeom prst="rect">
            <a:avLst/>
          </a:prstGeom>
          <a:ln>
            <a:noFill/>
          </a:ln>
          <a:effectLst>
            <a:outerShdw blurRad="292100" dist="139700" dir="2700000" algn="tl" rotWithShape="0">
              <a:srgbClr val="333333">
                <a:alpha val="65000"/>
              </a:srgbClr>
            </a:outerShdw>
          </a:effectLst>
        </p:spPr>
      </p:pic>
      <p:sp>
        <p:nvSpPr>
          <p:cNvPr id="10" name="文本框 9"/>
          <p:cNvSpPr txBox="1"/>
          <p:nvPr/>
        </p:nvSpPr>
        <p:spPr>
          <a:xfrm>
            <a:off x="579488" y="4330388"/>
            <a:ext cx="3892943"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入口较隐蔽，不易发现</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560865" y="706243"/>
            <a:ext cx="3336319" cy="307777"/>
          </a:xfrm>
          <a:prstGeom prst="rect">
            <a:avLst/>
          </a:prstGeom>
          <a:noFill/>
        </p:spPr>
        <p:txBody>
          <a:bodyPr wrap="square" rtlCol="0">
            <a:spAutoFit/>
          </a:bodyPr>
          <a:lstStyle/>
          <a:p>
            <a:r>
              <a:rPr lang="en-US" altLang="zh-CN" sz="1400" dirty="0" err="1" smtClean="0">
                <a:latin typeface="微软雅黑 Light" panose="020B0502040204020203" pitchFamily="34" charset="-122"/>
                <a:ea typeface="微软雅黑 Light" panose="020B0502040204020203" pitchFamily="34" charset="-122"/>
                <a:cs typeface="Hiragino Sans GB W3"/>
              </a:rPr>
              <a:t>OurPact</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4937845" y="718310"/>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4957866" y="4330388"/>
            <a:ext cx="3892943" cy="461665"/>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除黑白名单外，预设三种等级，可分别选择屏蔽分类内容，且可主动输入关键字进行屏蔽。</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上网限制</a:t>
            </a:r>
            <a:endParaRPr lang="zh-CN" altLang="en-US" sz="2400" dirty="0">
              <a:latin typeface="微软雅黑 Light" panose="020B0502040204020203" pitchFamily="34" charset="-122"/>
              <a:ea typeface="微软雅黑 Light" panose="020B0502040204020203" pitchFamily="34" charset="-122"/>
            </a:endParaRPr>
          </a:p>
        </p:txBody>
      </p:sp>
      <p:pic>
        <p:nvPicPr>
          <p:cNvPr id="2" name="图片 1" descr="6001511775617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464" y="1026087"/>
            <a:ext cx="1800000" cy="3200000"/>
          </a:xfrm>
          <a:prstGeom prst="rect">
            <a:avLst/>
          </a:prstGeom>
          <a:ln>
            <a:noFill/>
          </a:ln>
          <a:effectLst>
            <a:outerShdw blurRad="292100" dist="139700" dir="2700000" algn="tl" rotWithShape="0">
              <a:srgbClr val="333333">
                <a:alpha val="65000"/>
              </a:srgbClr>
            </a:outerShdw>
          </a:effectLst>
        </p:spPr>
      </p:pic>
      <p:pic>
        <p:nvPicPr>
          <p:cNvPr id="3" name="图片 2" descr="5991511775611_.pic_h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8217" y="1026087"/>
            <a:ext cx="1800000" cy="3200000"/>
          </a:xfrm>
          <a:prstGeom prst="rect">
            <a:avLst/>
          </a:prstGeom>
          <a:ln>
            <a:noFill/>
          </a:ln>
          <a:effectLst>
            <a:outerShdw blurRad="292100" dist="139700" dir="2700000" algn="tl" rotWithShape="0">
              <a:srgbClr val="333333">
                <a:alpha val="65000"/>
              </a:srgbClr>
            </a:outerShdw>
          </a:effectLst>
        </p:spPr>
      </p:pic>
      <p:sp>
        <p:nvSpPr>
          <p:cNvPr id="14" name="圆角矩形 13"/>
          <p:cNvSpPr/>
          <p:nvPr/>
        </p:nvSpPr>
        <p:spPr>
          <a:xfrm>
            <a:off x="660621" y="2344166"/>
            <a:ext cx="272683" cy="177138"/>
          </a:xfrm>
          <a:prstGeom prst="round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圆角矩形 14"/>
          <p:cNvSpPr/>
          <p:nvPr/>
        </p:nvSpPr>
        <p:spPr>
          <a:xfrm>
            <a:off x="4957865" y="1465039"/>
            <a:ext cx="1941627" cy="298424"/>
          </a:xfrm>
          <a:prstGeom prst="round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482698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WechatIMG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620" y="1114474"/>
            <a:ext cx="1800000" cy="3200000"/>
          </a:xfrm>
          <a:prstGeom prst="rect">
            <a:avLst/>
          </a:prstGeom>
          <a:ln>
            <a:noFill/>
          </a:ln>
          <a:effectLst>
            <a:outerShdw blurRad="292100" dist="139700" dir="2700000" algn="tl" rotWithShape="0">
              <a:srgbClr val="333333">
                <a:alpha val="65000"/>
              </a:srgbClr>
            </a:outerShdw>
          </a:effectLst>
        </p:spPr>
      </p:pic>
      <p:pic>
        <p:nvPicPr>
          <p:cNvPr id="7" name="图片 6" descr="WechatIMG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095" y="1114474"/>
            <a:ext cx="1800000" cy="3200000"/>
          </a:xfrm>
          <a:prstGeom prst="rect">
            <a:avLst/>
          </a:prstGeom>
          <a:ln>
            <a:noFill/>
          </a:ln>
          <a:effectLst>
            <a:outerShdw blurRad="292100" dist="139700" dir="2700000" algn="tl" rotWithShape="0">
              <a:srgbClr val="333333">
                <a:alpha val="65000"/>
              </a:srgbClr>
            </a:outerShdw>
          </a:effectLst>
        </p:spPr>
      </p:pic>
      <p:sp>
        <p:nvSpPr>
          <p:cNvPr id="10" name="文本框 9"/>
          <p:cNvSpPr txBox="1"/>
          <p:nvPr/>
        </p:nvSpPr>
        <p:spPr>
          <a:xfrm>
            <a:off x="756142" y="4410867"/>
            <a:ext cx="3336319" cy="461665"/>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除网站白名单外，孩子端可发送网址浏览申请至家长端，待家长端允许后浏览。</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744588" y="752701"/>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5115083" y="738848"/>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华为学生模式</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5115083" y="4037475"/>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自动过滤不良网站</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上网限制</a:t>
            </a:r>
            <a:endParaRPr lang="zh-CN" altLang="en-US" sz="2400" dirty="0">
              <a:latin typeface="微软雅黑 Light" panose="020B0502040204020203" pitchFamily="34" charset="-122"/>
              <a:ea typeface="微软雅黑 Light" panose="020B0502040204020203" pitchFamily="34" charset="-122"/>
            </a:endParaRPr>
          </a:p>
        </p:txBody>
      </p:sp>
      <p:pic>
        <p:nvPicPr>
          <p:cNvPr id="2" name="图片 1" descr="6011511775904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164" y="1060478"/>
            <a:ext cx="1800000" cy="3200000"/>
          </a:xfrm>
          <a:prstGeom prst="rect">
            <a:avLst/>
          </a:prstGeom>
          <a:ln>
            <a:noFill/>
          </a:ln>
          <a:effectLst>
            <a:outerShdw blurRad="292100" dist="139700" dir="2700000" algn="tl" rotWithShape="0">
              <a:srgbClr val="333333">
                <a:alpha val="65000"/>
              </a:srgbClr>
            </a:outerShdw>
          </a:effectLst>
        </p:spPr>
      </p:pic>
      <p:sp>
        <p:nvSpPr>
          <p:cNvPr id="14" name="圆角矩形 13"/>
          <p:cNvSpPr/>
          <p:nvPr/>
        </p:nvSpPr>
        <p:spPr>
          <a:xfrm>
            <a:off x="977554" y="3008879"/>
            <a:ext cx="1517229" cy="403412"/>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圆角矩形 14"/>
          <p:cNvSpPr/>
          <p:nvPr/>
        </p:nvSpPr>
        <p:spPr>
          <a:xfrm>
            <a:off x="3655475" y="1444567"/>
            <a:ext cx="546706" cy="28996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0228327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68239" y="864295"/>
            <a:ext cx="3336319" cy="307777"/>
          </a:xfrm>
          <a:prstGeom prst="rect">
            <a:avLst/>
          </a:prstGeom>
          <a:noFill/>
        </p:spPr>
        <p:txBody>
          <a:bodyPr wrap="square" rtlCol="0">
            <a:spAutoFit/>
          </a:bodyPr>
          <a:lstStyle/>
          <a:p>
            <a:r>
              <a:rPr lang="en-US" altLang="zh-CN" sz="1400" dirty="0" err="1" smtClean="0">
                <a:latin typeface="微软雅黑 Light" panose="020B0502040204020203" pitchFamily="34" charset="-122"/>
                <a:ea typeface="微软雅黑 Light" panose="020B0502040204020203" pitchFamily="34" charset="-122"/>
                <a:cs typeface="Hiragino Sans GB W3"/>
              </a:rPr>
              <a:t>OurPact</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4304558" y="864295"/>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实时定位</a:t>
            </a:r>
            <a:endParaRPr lang="zh-CN" altLang="en-US" sz="2400" dirty="0">
              <a:latin typeface="微软雅黑 Light" panose="020B0502040204020203" pitchFamily="34" charset="-122"/>
              <a:ea typeface="微软雅黑 Light" panose="020B0502040204020203" pitchFamily="34" charset="-122"/>
            </a:endParaRPr>
          </a:p>
        </p:txBody>
      </p:sp>
      <p:pic>
        <p:nvPicPr>
          <p:cNvPr id="17" name="图片 16" descr="5971511774940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454" y="1179624"/>
            <a:ext cx="1800000" cy="3200000"/>
          </a:xfrm>
          <a:prstGeom prst="rect">
            <a:avLst/>
          </a:prstGeom>
          <a:ln>
            <a:noFill/>
          </a:ln>
          <a:effectLst>
            <a:outerShdw blurRad="292100" dist="139700" dir="2700000" algn="tl" rotWithShape="0">
              <a:srgbClr val="333333">
                <a:alpha val="65000"/>
              </a:srgbClr>
            </a:outerShdw>
          </a:effectLst>
        </p:spPr>
      </p:pic>
      <p:pic>
        <p:nvPicPr>
          <p:cNvPr id="19" name="图片 18" descr="391511727538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675" y="1200716"/>
            <a:ext cx="1800000" cy="3200000"/>
          </a:xfrm>
          <a:prstGeom prst="rect">
            <a:avLst/>
          </a:prstGeom>
          <a:ln>
            <a:noFill/>
          </a:ln>
          <a:effectLst>
            <a:outerShdw blurRad="292100" dist="139700" dir="2700000" algn="tl" rotWithShape="0">
              <a:srgbClr val="333333">
                <a:alpha val="65000"/>
              </a:srgbClr>
            </a:outerShdw>
          </a:effectLst>
        </p:spPr>
      </p:pic>
      <p:pic>
        <p:nvPicPr>
          <p:cNvPr id="20" name="图片 19" descr="311511727508_.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109" y="1200716"/>
            <a:ext cx="1800000" cy="3197969"/>
          </a:xfrm>
          <a:prstGeom prst="rect">
            <a:avLst/>
          </a:prstGeom>
          <a:ln>
            <a:noFill/>
          </a:ln>
          <a:effectLst>
            <a:outerShdw blurRad="292100" dist="139700" dir="2700000" algn="tl" rotWithShape="0">
              <a:srgbClr val="333333">
                <a:alpha val="65000"/>
              </a:srgbClr>
            </a:outerShdw>
          </a:effectLst>
        </p:spPr>
      </p:pic>
      <p:sp>
        <p:nvSpPr>
          <p:cNvPr id="14" name="圆角矩形 13"/>
          <p:cNvSpPr/>
          <p:nvPr/>
        </p:nvSpPr>
        <p:spPr>
          <a:xfrm>
            <a:off x="5662961" y="1896150"/>
            <a:ext cx="511870" cy="307701"/>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圆角矩形 14"/>
          <p:cNvSpPr/>
          <p:nvPr/>
        </p:nvSpPr>
        <p:spPr>
          <a:xfrm>
            <a:off x="2535283" y="3308925"/>
            <a:ext cx="326171" cy="189683"/>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0085587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73128" y="668327"/>
            <a:ext cx="3336319" cy="307777"/>
          </a:xfrm>
          <a:prstGeom prst="rect">
            <a:avLst/>
          </a:prstGeom>
          <a:noFill/>
        </p:spPr>
        <p:txBody>
          <a:bodyPr wrap="square" rtlCol="0">
            <a:spAutoFit/>
          </a:bodyPr>
          <a:lstStyle/>
          <a:p>
            <a:r>
              <a:rPr lang="en-US" altLang="zh-CN" sz="1400" dirty="0" err="1" smtClean="0">
                <a:latin typeface="微软雅黑 Light" panose="020B0502040204020203" pitchFamily="34" charset="-122"/>
                <a:ea typeface="微软雅黑 Light" panose="020B0502040204020203" pitchFamily="34" charset="-122"/>
                <a:cs typeface="Hiragino Sans GB W3"/>
              </a:rPr>
              <a:t>OurPact</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6027798" y="654468"/>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华为</a:t>
            </a:r>
            <a:r>
              <a:rPr lang="en-US" altLang="zh-CN" sz="1400" dirty="0" smtClean="0">
                <a:latin typeface="微软雅黑 Light" panose="020B0502040204020203" pitchFamily="34" charset="-122"/>
                <a:ea typeface="微软雅黑 Light" panose="020B0502040204020203" pitchFamily="34" charset="-122"/>
                <a:cs typeface="Hiragino Sans GB W3"/>
              </a:rPr>
              <a:t>-</a:t>
            </a:r>
            <a:r>
              <a:rPr lang="zh-CN" altLang="en-US" sz="1400" dirty="0" smtClean="0">
                <a:latin typeface="微软雅黑 Light" panose="020B0502040204020203" pitchFamily="34" charset="-122"/>
                <a:ea typeface="微软雅黑 Light" panose="020B0502040204020203" pitchFamily="34" charset="-122"/>
                <a:cs typeface="Hiragino Sans GB W3"/>
              </a:rPr>
              <a:t>家长助手</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5924303" y="4283265"/>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主界面显示孩子端当前地理位置</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实时定位</a:t>
            </a:r>
            <a:endParaRPr lang="zh-CN" altLang="en-US" sz="2400" dirty="0">
              <a:latin typeface="微软雅黑 Light" panose="020B0502040204020203" pitchFamily="34" charset="-122"/>
              <a:ea typeface="微软雅黑 Light" panose="020B0502040204020203" pitchFamily="34" charset="-122"/>
            </a:endParaRPr>
          </a:p>
        </p:txBody>
      </p:sp>
      <p:pic>
        <p:nvPicPr>
          <p:cNvPr id="15" name="图片 14" descr="5981511775008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798" y="976104"/>
            <a:ext cx="1800000" cy="3200000"/>
          </a:xfrm>
          <a:prstGeom prst="rect">
            <a:avLst/>
          </a:prstGeom>
          <a:ln>
            <a:noFill/>
          </a:ln>
          <a:effectLst>
            <a:outerShdw blurRad="292100" dist="139700" dir="2700000" algn="tl" rotWithShape="0">
              <a:srgbClr val="333333">
                <a:alpha val="65000"/>
              </a:srgbClr>
            </a:outerShdw>
          </a:effectLst>
        </p:spPr>
      </p:pic>
      <p:pic>
        <p:nvPicPr>
          <p:cNvPr id="4" name="图片 3" descr="521511727812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78" y="962251"/>
            <a:ext cx="1800000" cy="3200000"/>
          </a:xfrm>
          <a:prstGeom prst="rect">
            <a:avLst/>
          </a:prstGeom>
          <a:ln>
            <a:noFill/>
          </a:ln>
          <a:effectLst>
            <a:outerShdw blurRad="292100" dist="139700" dir="2700000" algn="tl" rotWithShape="0">
              <a:srgbClr val="333333">
                <a:alpha val="65000"/>
              </a:srgbClr>
            </a:outerShdw>
          </a:effectLst>
        </p:spPr>
      </p:pic>
      <p:pic>
        <p:nvPicPr>
          <p:cNvPr id="5" name="图片 4" descr="511511727812_.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482" y="963144"/>
            <a:ext cx="1800000" cy="3200000"/>
          </a:xfrm>
          <a:prstGeom prst="rect">
            <a:avLst/>
          </a:prstGeom>
          <a:ln>
            <a:noFill/>
          </a:ln>
          <a:effectLst>
            <a:outerShdw blurRad="292100" dist="139700" dir="2700000" algn="tl" rotWithShape="0">
              <a:srgbClr val="333333">
                <a:alpha val="65000"/>
              </a:srgbClr>
            </a:outerShdw>
          </a:effectLst>
        </p:spPr>
      </p:pic>
      <p:sp>
        <p:nvSpPr>
          <p:cNvPr id="14" name="圆角矩形 13"/>
          <p:cNvSpPr/>
          <p:nvPr/>
        </p:nvSpPr>
        <p:spPr>
          <a:xfrm>
            <a:off x="883195" y="2825280"/>
            <a:ext cx="846795" cy="369360"/>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569796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动态记录</a:t>
            </a:r>
            <a:endParaRPr lang="zh-CN" altLang="en-US" sz="2400" dirty="0">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3662350" y="687798"/>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7" name="文本框 16"/>
          <p:cNvSpPr txBox="1"/>
          <p:nvPr/>
        </p:nvSpPr>
        <p:spPr>
          <a:xfrm>
            <a:off x="739847" y="687798"/>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8" name="文本框 17"/>
          <p:cNvSpPr txBox="1"/>
          <p:nvPr/>
        </p:nvSpPr>
        <p:spPr>
          <a:xfrm>
            <a:off x="745195" y="4268246"/>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信息丰富的动态时间轴形式</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pic>
        <p:nvPicPr>
          <p:cNvPr id="19" name="图片 18" descr="541511706191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888" y="1021248"/>
            <a:ext cx="1800000" cy="3200000"/>
          </a:xfrm>
          <a:prstGeom prst="rect">
            <a:avLst/>
          </a:prstGeom>
          <a:ln>
            <a:noFill/>
          </a:ln>
          <a:effectLst>
            <a:outerShdw blurRad="292100" dist="139700" dir="2700000" algn="tl" rotWithShape="0">
              <a:srgbClr val="333333">
                <a:alpha val="65000"/>
              </a:srgbClr>
            </a:outerShdw>
          </a:effectLst>
        </p:spPr>
      </p:pic>
      <p:pic>
        <p:nvPicPr>
          <p:cNvPr id="20" name="图片 19" descr="571511707165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61" y="1021248"/>
            <a:ext cx="1800000" cy="3200000"/>
          </a:xfrm>
          <a:prstGeom prst="rect">
            <a:avLst/>
          </a:prstGeom>
          <a:ln>
            <a:noFill/>
          </a:ln>
          <a:effectLst>
            <a:outerShdw blurRad="292100" dist="139700" dir="2700000" algn="tl" rotWithShape="0">
              <a:srgbClr val="333333">
                <a:alpha val="65000"/>
              </a:srgbClr>
            </a:outerShdw>
          </a:effectLst>
        </p:spPr>
      </p:pic>
      <p:pic>
        <p:nvPicPr>
          <p:cNvPr id="21" name="图片 20" descr="561511707122_.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8336" y="1021248"/>
            <a:ext cx="1800000" cy="3200000"/>
          </a:xfrm>
          <a:prstGeom prst="rect">
            <a:avLst/>
          </a:prstGeom>
          <a:ln>
            <a:noFill/>
          </a:ln>
          <a:effectLst>
            <a:outerShdw blurRad="292100" dist="139700" dir="2700000" algn="tl" rotWithShape="0">
              <a:srgbClr val="333333">
                <a:alpha val="65000"/>
              </a:srgbClr>
            </a:outerShdw>
          </a:effectLst>
        </p:spPr>
      </p:pic>
      <p:sp>
        <p:nvSpPr>
          <p:cNvPr id="22" name="文本框 21"/>
          <p:cNvSpPr txBox="1"/>
          <p:nvPr/>
        </p:nvSpPr>
        <p:spPr>
          <a:xfrm>
            <a:off x="6490337" y="687798"/>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华为学生模式</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23" name="文本框 22"/>
          <p:cNvSpPr txBox="1"/>
          <p:nvPr/>
        </p:nvSpPr>
        <p:spPr>
          <a:xfrm>
            <a:off x="6550704" y="4268246"/>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可在应用后直接进行限制操作</a:t>
            </a:r>
            <a:endParaRPr lang="en-US" altLang="zh-CN" sz="1200" dirty="0">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27564131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1598" y="4049727"/>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单周或每周循环执行。</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38223" y="1025074"/>
            <a:ext cx="3336319" cy="307777"/>
          </a:xfrm>
          <a:prstGeom prst="rect">
            <a:avLst/>
          </a:prstGeom>
          <a:noFill/>
        </p:spPr>
        <p:txBody>
          <a:bodyPr wrap="square" rtlCol="0">
            <a:spAutoFit/>
          </a:bodyPr>
          <a:lstStyle/>
          <a:p>
            <a:r>
              <a:rPr lang="en-US" altLang="zh-CN" sz="1400" dirty="0" err="1" smtClean="0">
                <a:latin typeface="微软雅黑 Light" panose="020B0502040204020203" pitchFamily="34" charset="-122"/>
                <a:ea typeface="微软雅黑 Light" panose="020B0502040204020203" pitchFamily="34" charset="-122"/>
                <a:cs typeface="Hiragino Sans GB W3"/>
              </a:rPr>
              <a:t>OurPact</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3051246" y="1025074"/>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4757510" y="4039878"/>
            <a:ext cx="2680310"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可设置作息时间内最多可用手机时长</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作息表</a:t>
            </a:r>
            <a:endParaRPr lang="zh-CN" altLang="en-US" sz="2400" dirty="0">
              <a:latin typeface="微软雅黑 Light" panose="020B0502040204020203" pitchFamily="34" charset="-122"/>
              <a:ea typeface="微软雅黑 Light" panose="020B0502040204020203" pitchFamily="34" charset="-122"/>
            </a:endParaRPr>
          </a:p>
        </p:txBody>
      </p:sp>
      <p:pic>
        <p:nvPicPr>
          <p:cNvPr id="2" name="图片 1" descr="5931511773545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2" y="1355264"/>
            <a:ext cx="1440000" cy="2560000"/>
          </a:xfrm>
          <a:prstGeom prst="rect">
            <a:avLst/>
          </a:prstGeom>
          <a:ln>
            <a:noFill/>
          </a:ln>
          <a:effectLst>
            <a:outerShdw blurRad="292100" dist="139700" dir="2700000" algn="tl" rotWithShape="0">
              <a:srgbClr val="333333">
                <a:alpha val="65000"/>
              </a:srgbClr>
            </a:outerShdw>
          </a:effectLst>
        </p:spPr>
      </p:pic>
      <p:pic>
        <p:nvPicPr>
          <p:cNvPr id="5" name="图片 4" descr="5941511773552_.pic_h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788" y="1355264"/>
            <a:ext cx="1440000" cy="2560000"/>
          </a:xfrm>
          <a:prstGeom prst="rect">
            <a:avLst/>
          </a:prstGeom>
          <a:ln>
            <a:noFill/>
          </a:ln>
          <a:effectLst>
            <a:outerShdw blurRad="292100" dist="139700" dir="2700000" algn="tl" rotWithShape="0">
              <a:srgbClr val="333333">
                <a:alpha val="65000"/>
              </a:srgbClr>
            </a:outerShdw>
          </a:effectLst>
        </p:spPr>
      </p:pic>
      <p:pic>
        <p:nvPicPr>
          <p:cNvPr id="14" name="图片 13" descr="5951511773984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6222" y="1361982"/>
            <a:ext cx="1440000" cy="2560000"/>
          </a:xfrm>
          <a:prstGeom prst="rect">
            <a:avLst/>
          </a:prstGeom>
          <a:ln>
            <a:noFill/>
          </a:ln>
          <a:effectLst>
            <a:outerShdw blurRad="292100" dist="139700" dir="2700000" algn="tl" rotWithShape="0">
              <a:srgbClr val="333333">
                <a:alpha val="65000"/>
              </a:srgbClr>
            </a:outerShdw>
          </a:effectLst>
        </p:spPr>
      </p:pic>
      <p:pic>
        <p:nvPicPr>
          <p:cNvPr id="15" name="图片 14" descr="5961511773984_.pic_h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7420" y="1361982"/>
            <a:ext cx="1440000" cy="2560000"/>
          </a:xfrm>
          <a:prstGeom prst="rect">
            <a:avLst/>
          </a:prstGeom>
          <a:ln>
            <a:noFill/>
          </a:ln>
          <a:effectLst>
            <a:outerShdw blurRad="292100" dist="139700" dir="2700000" algn="tl" rotWithShape="0">
              <a:srgbClr val="333333">
                <a:alpha val="65000"/>
              </a:srgbClr>
            </a:outerShdw>
          </a:effectLst>
        </p:spPr>
      </p:pic>
      <p:sp>
        <p:nvSpPr>
          <p:cNvPr id="17" name="文本框 16"/>
          <p:cNvSpPr txBox="1"/>
          <p:nvPr/>
        </p:nvSpPr>
        <p:spPr>
          <a:xfrm>
            <a:off x="6070150" y="1018356"/>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华为学生模式</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pic>
        <p:nvPicPr>
          <p:cNvPr id="19" name="图片 18" descr="5911511773350_.pic_h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905" y="1355264"/>
            <a:ext cx="1440000" cy="2560000"/>
          </a:xfrm>
          <a:prstGeom prst="rect">
            <a:avLst/>
          </a:prstGeom>
          <a:ln>
            <a:noFill/>
          </a:ln>
          <a:effectLst>
            <a:outerShdw blurRad="292100" dist="139700" dir="2700000" algn="tl" rotWithShape="0">
              <a:srgbClr val="333333">
                <a:alpha val="65000"/>
              </a:srgbClr>
            </a:outerShdw>
          </a:effectLst>
        </p:spPr>
      </p:pic>
      <p:pic>
        <p:nvPicPr>
          <p:cNvPr id="20" name="图片 19" descr="5921511773358_.pic_h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2541" y="1354256"/>
            <a:ext cx="1440000" cy="2560000"/>
          </a:xfrm>
          <a:prstGeom prst="rect">
            <a:avLst/>
          </a:prstGeom>
          <a:ln>
            <a:noFill/>
          </a:ln>
          <a:effectLst>
            <a:outerShdw blurRad="292100" dist="139700" dir="2700000" algn="tl" rotWithShape="0">
              <a:srgbClr val="333333">
                <a:alpha val="65000"/>
              </a:srgbClr>
            </a:outerShdw>
          </a:effectLst>
        </p:spPr>
      </p:pic>
      <p:sp>
        <p:nvSpPr>
          <p:cNvPr id="21" name="圆角矩形 20"/>
          <p:cNvSpPr/>
          <p:nvPr/>
        </p:nvSpPr>
        <p:spPr>
          <a:xfrm>
            <a:off x="1532820" y="2901699"/>
            <a:ext cx="1449968" cy="26060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 name="圆角矩形 21"/>
          <p:cNvSpPr/>
          <p:nvPr/>
        </p:nvSpPr>
        <p:spPr>
          <a:xfrm>
            <a:off x="3135188" y="1827979"/>
            <a:ext cx="1449968" cy="26060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 name="圆角矩形 22"/>
          <p:cNvSpPr/>
          <p:nvPr/>
        </p:nvSpPr>
        <p:spPr>
          <a:xfrm>
            <a:off x="7592573" y="2066694"/>
            <a:ext cx="1449968" cy="26060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564131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7088" y="255228"/>
            <a:ext cx="7772400" cy="1102519"/>
          </a:xfrm>
        </p:spPr>
        <p:txBody>
          <a:bodyPr>
            <a:normAutofit/>
          </a:bodyPr>
          <a:lstStyle/>
          <a:p>
            <a:r>
              <a:rPr kumimoji="1" lang="zh-CN" altLang="en-US" sz="3000" dirty="0" smtClean="0">
                <a:latin typeface="微软雅黑 Light" panose="020B0502040204020203" pitchFamily="34" charset="-122"/>
                <a:ea typeface="微软雅黑 Light" panose="020B0502040204020203" pitchFamily="34" charset="-122"/>
                <a:cs typeface="Helvetica Neue Light"/>
              </a:rPr>
              <a:t>目录</a:t>
            </a:r>
            <a:endParaRPr kumimoji="1" lang="zh-CN" altLang="en-US" sz="3000" dirty="0">
              <a:latin typeface="微软雅黑 Light" panose="020B0502040204020203" pitchFamily="34" charset="-122"/>
              <a:ea typeface="微软雅黑 Light" panose="020B0502040204020203" pitchFamily="34" charset="-122"/>
              <a:cs typeface="Helvetica Neue Light"/>
            </a:endParaRPr>
          </a:p>
        </p:txBody>
      </p:sp>
      <p:sp>
        <p:nvSpPr>
          <p:cNvPr id="4" name="副标题 3"/>
          <p:cNvSpPr>
            <a:spLocks noGrp="1"/>
          </p:cNvSpPr>
          <p:nvPr>
            <p:ph type="subTitle" idx="1"/>
          </p:nvPr>
        </p:nvSpPr>
        <p:spPr>
          <a:xfrm>
            <a:off x="3456930" y="2207518"/>
            <a:ext cx="6400800" cy="1314450"/>
          </a:xfrm>
        </p:spPr>
        <p:txBody>
          <a:bodyPr/>
          <a:lstStyle/>
          <a:p>
            <a:pPr algn="l"/>
            <a:r>
              <a:rPr lang="zh-CN" altLang="en-US" sz="2000" dirty="0" smtClean="0">
                <a:latin typeface="微软雅黑 Light" panose="020B0502040204020203" pitchFamily="34" charset="-122"/>
                <a:ea typeface="微软雅黑 Light" panose="020B0502040204020203" pitchFamily="34" charset="-122"/>
              </a:rPr>
              <a:t>第二部分</a:t>
            </a:r>
            <a:r>
              <a:rPr lang="en-US" altLang="zh-CN" sz="2000" dirty="0">
                <a:latin typeface="微软雅黑 Light" panose="020B0502040204020203" pitchFamily="34" charset="-122"/>
                <a:ea typeface="微软雅黑 Light" panose="020B0502040204020203" pitchFamily="34" charset="-122"/>
              </a:rPr>
              <a:t> </a:t>
            </a:r>
            <a:r>
              <a:rPr lang="en-US" altLang="zh-CN" sz="2000" dirty="0" smtClean="0">
                <a:latin typeface="微软雅黑 Light" panose="020B0502040204020203" pitchFamily="34" charset="-122"/>
                <a:ea typeface="微软雅黑 Light" panose="020B0502040204020203" pitchFamily="34" charset="-122"/>
              </a:rPr>
              <a:t> </a:t>
            </a:r>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竞品分析</a:t>
            </a:r>
            <a:endParaRPr lang="zh-CN" altLang="en-US" sz="28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5" name="副标题 3"/>
          <p:cNvSpPr txBox="1">
            <a:spLocks/>
          </p:cNvSpPr>
          <p:nvPr/>
        </p:nvSpPr>
        <p:spPr>
          <a:xfrm>
            <a:off x="3456930" y="1516493"/>
            <a:ext cx="6400800" cy="131445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000" dirty="0" smtClean="0">
                <a:latin typeface="微软雅黑 Light" panose="020B0502040204020203" pitchFamily="34" charset="-122"/>
                <a:ea typeface="微软雅黑 Light" panose="020B0502040204020203" pitchFamily="34" charset="-122"/>
              </a:rPr>
              <a:t>第一部分</a:t>
            </a:r>
            <a:r>
              <a:rPr lang="en-US" altLang="zh-CN" sz="2000" dirty="0">
                <a:latin typeface="微软雅黑 Light" panose="020B0502040204020203" pitchFamily="34" charset="-122"/>
                <a:ea typeface="微软雅黑 Light" panose="020B0502040204020203" pitchFamily="34" charset="-122"/>
              </a:rPr>
              <a:t> </a:t>
            </a:r>
            <a:r>
              <a:rPr lang="en-US" altLang="zh-CN" sz="2000" dirty="0" smtClean="0">
                <a:latin typeface="微软雅黑 Light" panose="020B0502040204020203" pitchFamily="34" charset="-122"/>
                <a:ea typeface="微软雅黑 Light" panose="020B0502040204020203" pitchFamily="34" charset="-122"/>
              </a:rPr>
              <a:t> </a:t>
            </a:r>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市场分析</a:t>
            </a:r>
            <a:endParaRPr lang="zh-CN" altLang="en-US" sz="28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7" name="副标题 3"/>
          <p:cNvSpPr txBox="1">
            <a:spLocks/>
          </p:cNvSpPr>
          <p:nvPr/>
        </p:nvSpPr>
        <p:spPr>
          <a:xfrm>
            <a:off x="3456930" y="3653664"/>
            <a:ext cx="6400800" cy="131445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000" dirty="0" smtClean="0">
                <a:latin typeface="微软雅黑 Light" panose="020B0502040204020203" pitchFamily="34" charset="-122"/>
                <a:ea typeface="微软雅黑 Light" panose="020B0502040204020203" pitchFamily="34" charset="-122"/>
              </a:rPr>
              <a:t>第四部分</a:t>
            </a:r>
            <a:r>
              <a:rPr lang="en-US" altLang="zh-CN" sz="2000" dirty="0" smtClean="0">
                <a:latin typeface="微软雅黑 Light" panose="020B0502040204020203" pitchFamily="34" charset="-122"/>
                <a:ea typeface="微软雅黑 Light" panose="020B0502040204020203" pitchFamily="34" charset="-122"/>
              </a:rPr>
              <a:t>  </a:t>
            </a:r>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预期</a:t>
            </a:r>
            <a:endParaRPr lang="zh-CN" altLang="en-US" sz="28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14" name="副标题 3"/>
          <p:cNvSpPr txBox="1">
            <a:spLocks/>
          </p:cNvSpPr>
          <p:nvPr/>
        </p:nvSpPr>
        <p:spPr>
          <a:xfrm>
            <a:off x="3456930" y="2955455"/>
            <a:ext cx="6400800" cy="131445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000" dirty="0" smtClean="0">
                <a:latin typeface="微软雅黑 Light" panose="020B0502040204020203" pitchFamily="34" charset="-122"/>
                <a:ea typeface="微软雅黑 Light" panose="020B0502040204020203" pitchFamily="34" charset="-122"/>
              </a:rPr>
              <a:t>第三部分</a:t>
            </a:r>
            <a:r>
              <a:rPr lang="en-US" altLang="zh-CN" sz="2000" dirty="0">
                <a:latin typeface="微软雅黑 Light" panose="020B0502040204020203" pitchFamily="34" charset="-122"/>
                <a:ea typeface="微软雅黑 Light" panose="020B0502040204020203" pitchFamily="34" charset="-122"/>
              </a:rPr>
              <a:t>  </a:t>
            </a:r>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产品规划</a:t>
            </a:r>
            <a:endParaRPr lang="zh-CN" altLang="en-US" sz="28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73654812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一键锁屏</a:t>
            </a:r>
            <a:endParaRPr lang="zh-CN" altLang="en-US" sz="2400" dirty="0">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4843195" y="4338998"/>
            <a:ext cx="3903943" cy="461665"/>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开启后</a:t>
            </a:r>
            <a:r>
              <a:rPr lang="zh-CN" altLang="en-US" sz="1200" dirty="0">
                <a:latin typeface="微软雅黑 Light" panose="020B0502040204020203" pitchFamily="34" charset="-122"/>
                <a:ea typeface="微软雅黑 Light" panose="020B0502040204020203" pitchFamily="34" charset="-122"/>
                <a:cs typeface="Hiragino Sans GB W3"/>
              </a:rPr>
              <a:t>，</a:t>
            </a:r>
            <a:r>
              <a:rPr lang="zh-CN" altLang="en-US" sz="1200" dirty="0" smtClean="0">
                <a:latin typeface="微软雅黑 Light" panose="020B0502040204020203" pitchFamily="34" charset="-122"/>
                <a:ea typeface="微软雅黑 Light" panose="020B0502040204020203" pitchFamily="34" charset="-122"/>
                <a:cs typeface="Hiragino Sans GB W3"/>
              </a:rPr>
              <a:t>孩子端可使用安全浏览器、亲情号码、紧急号码及与家长发送语音消息。</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7" name="文本框 16"/>
          <p:cNvSpPr txBox="1"/>
          <p:nvPr/>
        </p:nvSpPr>
        <p:spPr>
          <a:xfrm>
            <a:off x="4790222" y="671966"/>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8" name="文本框 17"/>
          <p:cNvSpPr txBox="1"/>
          <p:nvPr/>
        </p:nvSpPr>
        <p:spPr>
          <a:xfrm>
            <a:off x="629053" y="663223"/>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9" name="文本框 18"/>
          <p:cNvSpPr txBox="1"/>
          <p:nvPr/>
        </p:nvSpPr>
        <p:spPr>
          <a:xfrm>
            <a:off x="603140" y="4353259"/>
            <a:ext cx="4012149" cy="461665"/>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开启后，孩子端可使用亲情电话、</a:t>
            </a:r>
            <a:r>
              <a:rPr lang="en-US" altLang="zh-CN" sz="1200" dirty="0" smtClean="0">
                <a:latin typeface="微软雅黑 Light" panose="020B0502040204020203" pitchFamily="34" charset="-122"/>
                <a:ea typeface="微软雅黑 Light" panose="020B0502040204020203" pitchFamily="34" charset="-122"/>
                <a:cs typeface="Hiragino Sans GB W3"/>
              </a:rPr>
              <a:t>IM</a:t>
            </a:r>
            <a:r>
              <a:rPr lang="zh-CN" altLang="en-US" sz="1200" dirty="0" smtClean="0">
                <a:latin typeface="微软雅黑 Light" panose="020B0502040204020203" pitchFamily="34" charset="-122"/>
                <a:ea typeface="微软雅黑 Light" panose="020B0502040204020203" pitchFamily="34" charset="-122"/>
                <a:cs typeface="Hiragino Sans GB W3"/>
              </a:rPr>
              <a:t>聊天及白名单应用。孩子端主动退出锁屏需要输入家长密码。</a:t>
            </a:r>
            <a:endParaRPr lang="en-US" altLang="zh-CN" sz="1200" dirty="0">
              <a:latin typeface="微软雅黑 Light" panose="020B0502040204020203" pitchFamily="34" charset="-122"/>
              <a:ea typeface="微软雅黑 Light" panose="020B0502040204020203" pitchFamily="34" charset="-122"/>
              <a:cs typeface="Hiragino Sans GB W3"/>
            </a:endParaRPr>
          </a:p>
        </p:txBody>
      </p:sp>
      <p:pic>
        <p:nvPicPr>
          <p:cNvPr id="21" name="图片 20" descr="541511704878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699" y="1002503"/>
            <a:ext cx="1800000" cy="3200000"/>
          </a:xfrm>
          <a:prstGeom prst="rect">
            <a:avLst/>
          </a:prstGeom>
          <a:ln>
            <a:noFill/>
          </a:ln>
          <a:effectLst>
            <a:outerShdw blurRad="292100" dist="139700" dir="2700000" algn="tl" rotWithShape="0">
              <a:srgbClr val="333333">
                <a:alpha val="65000"/>
              </a:srgbClr>
            </a:outerShdw>
          </a:effectLst>
        </p:spPr>
      </p:pic>
      <p:pic>
        <p:nvPicPr>
          <p:cNvPr id="22" name="图片 21" descr="551511704879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725" y="1002503"/>
            <a:ext cx="1800000" cy="3200000"/>
          </a:xfrm>
          <a:prstGeom prst="rect">
            <a:avLst/>
          </a:prstGeom>
          <a:ln>
            <a:noFill/>
          </a:ln>
          <a:effectLst>
            <a:outerShdw blurRad="292100" dist="139700" dir="2700000" algn="tl" rotWithShape="0">
              <a:srgbClr val="333333">
                <a:alpha val="65000"/>
              </a:srgbClr>
            </a:outerShdw>
          </a:effectLst>
        </p:spPr>
      </p:pic>
      <p:pic>
        <p:nvPicPr>
          <p:cNvPr id="2" name="图片 1" descr="391511727538_.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801" y="1002503"/>
            <a:ext cx="1800000" cy="3200000"/>
          </a:xfrm>
          <a:prstGeom prst="rect">
            <a:avLst/>
          </a:prstGeom>
          <a:ln>
            <a:noFill/>
          </a:ln>
          <a:effectLst>
            <a:outerShdw blurRad="292100" dist="139700" dir="2700000" algn="tl" rotWithShape="0">
              <a:srgbClr val="333333">
                <a:alpha val="65000"/>
              </a:srgbClr>
            </a:outerShdw>
          </a:effectLst>
        </p:spPr>
      </p:pic>
      <p:sp>
        <p:nvSpPr>
          <p:cNvPr id="3" name="圆角矩形 2"/>
          <p:cNvSpPr/>
          <p:nvPr/>
        </p:nvSpPr>
        <p:spPr>
          <a:xfrm>
            <a:off x="2050115" y="1730747"/>
            <a:ext cx="386248" cy="266932"/>
          </a:xfrm>
          <a:prstGeom prst="round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4" name="图片 3" descr="5901511772347_.pic_h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112" y="1002503"/>
            <a:ext cx="1800000" cy="3200000"/>
          </a:xfrm>
          <a:prstGeom prst="rect">
            <a:avLst/>
          </a:prstGeom>
          <a:ln>
            <a:noFill/>
          </a:ln>
          <a:effectLst>
            <a:outerShdw blurRad="292100" dist="139700" dir="2700000" algn="tl" rotWithShape="0">
              <a:srgbClr val="333333">
                <a:alpha val="65000"/>
              </a:srgbClr>
            </a:outerShdw>
          </a:effectLst>
        </p:spPr>
      </p:pic>
      <p:sp>
        <p:nvSpPr>
          <p:cNvPr id="23" name="圆角矩形 22"/>
          <p:cNvSpPr/>
          <p:nvPr/>
        </p:nvSpPr>
        <p:spPr>
          <a:xfrm>
            <a:off x="6278501" y="1126970"/>
            <a:ext cx="205802" cy="177138"/>
          </a:xfrm>
          <a:prstGeom prst="round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903222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1"/>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竞品分析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特色亮点－</a:t>
            </a:r>
            <a:r>
              <a:rPr kumimoji="1" lang="en-US" altLang="zh-CN" sz="2400" dirty="0" smtClean="0">
                <a:latin typeface="微软雅黑 Light" panose="020B0502040204020203" pitchFamily="34" charset="-122"/>
                <a:ea typeface="微软雅黑 Light" panose="020B0502040204020203" pitchFamily="34" charset="-122"/>
                <a:cs typeface="Hiragino Sans GB W3"/>
              </a:rPr>
              <a:t>IM</a:t>
            </a:r>
            <a:r>
              <a:rPr kumimoji="1" lang="zh-CN" altLang="en-US" sz="2400" dirty="0" smtClean="0">
                <a:latin typeface="微软雅黑 Light" panose="020B0502040204020203" pitchFamily="34" charset="-122"/>
                <a:ea typeface="微软雅黑 Light" panose="020B0502040204020203" pitchFamily="34" charset="-122"/>
                <a:cs typeface="Hiragino Sans GB W3"/>
              </a:rPr>
              <a:t>聊天</a:t>
            </a:r>
            <a:endParaRPr kumimoji="1" lang="zh-CN" altLang="en-US" sz="2400" dirty="0">
              <a:latin typeface="微软雅黑"/>
              <a:ea typeface="微软雅黑"/>
              <a:cs typeface="微软雅黑"/>
            </a:endParaRPr>
          </a:p>
        </p:txBody>
      </p:sp>
      <p:sp>
        <p:nvSpPr>
          <p:cNvPr id="10" name="文本框 9"/>
          <p:cNvSpPr txBox="1"/>
          <p:nvPr/>
        </p:nvSpPr>
        <p:spPr>
          <a:xfrm>
            <a:off x="5390552" y="4390774"/>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仅支持发送实时语音。</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5312491" y="765853"/>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2024349" y="747392"/>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2054233" y="4356884"/>
            <a:ext cx="3336319" cy="646331"/>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支持发送文字、语音、表</a:t>
            </a:r>
            <a:endParaRPr lang="en-US" altLang="zh-CN" sz="1200" dirty="0" smtClean="0">
              <a:latin typeface="微软雅黑 Light" panose="020B0502040204020203" pitchFamily="34" charset="-122"/>
              <a:ea typeface="微软雅黑 Light" panose="020B0502040204020203" pitchFamily="34" charset="-122"/>
              <a:cs typeface="Hiragino Sans GB W3"/>
            </a:endParaRPr>
          </a:p>
          <a:p>
            <a:r>
              <a:rPr lang="zh-CN" altLang="en-US" sz="1200" dirty="0" smtClean="0">
                <a:latin typeface="微软雅黑 Light" panose="020B0502040204020203" pitchFamily="34" charset="-122"/>
                <a:ea typeface="微软雅黑 Light" panose="020B0502040204020203" pitchFamily="34" charset="-122"/>
                <a:cs typeface="Hiragino Sans GB W3"/>
              </a:rPr>
              <a:t>情、图片消息，多种形式</a:t>
            </a:r>
            <a:endParaRPr lang="en-US" altLang="zh-CN" sz="1200" dirty="0" smtClean="0">
              <a:latin typeface="微软雅黑 Light" panose="020B0502040204020203" pitchFamily="34" charset="-122"/>
              <a:ea typeface="微软雅黑 Light" panose="020B0502040204020203" pitchFamily="34" charset="-122"/>
              <a:cs typeface="Hiragino Sans GB W3"/>
            </a:endParaRPr>
          </a:p>
          <a:p>
            <a:r>
              <a:rPr lang="zh-CN" altLang="en-US" sz="1200" dirty="0" smtClean="0">
                <a:latin typeface="微软雅黑 Light" panose="020B0502040204020203" pitchFamily="34" charset="-122"/>
                <a:ea typeface="微软雅黑 Light" panose="020B0502040204020203" pitchFamily="34" charset="-122"/>
                <a:cs typeface="Hiragino Sans GB W3"/>
              </a:rPr>
              <a:t>更利于沟通。</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pic>
        <p:nvPicPr>
          <p:cNvPr id="3" name="图片 2" descr="461511703185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023" y="1105133"/>
            <a:ext cx="1800000" cy="3200000"/>
          </a:xfrm>
          <a:prstGeom prst="rect">
            <a:avLst/>
          </a:prstGeom>
          <a:ln>
            <a:noFill/>
          </a:ln>
          <a:effectLst>
            <a:outerShdw blurRad="292100" dist="139700" dir="2700000" algn="tl" rotWithShape="0">
              <a:srgbClr val="333333">
                <a:alpha val="65000"/>
              </a:srgbClr>
            </a:outerShdw>
          </a:effectLst>
        </p:spPr>
      </p:pic>
      <p:pic>
        <p:nvPicPr>
          <p:cNvPr id="5" name="图片 4" descr="451511703040_.pic_h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843" y="1105133"/>
            <a:ext cx="1800000" cy="32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37401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1"/>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竞品分析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solidFill>
                  <a:prstClr val="black"/>
                </a:solidFill>
                <a:latin typeface="微软雅黑 Light" panose="020B0502040204020203" pitchFamily="34" charset="-122"/>
                <a:ea typeface="微软雅黑 Light" panose="020B0502040204020203" pitchFamily="34" charset="-122"/>
                <a:cs typeface="Hiragino Sans GB W3"/>
              </a:rPr>
              <a:t>特色</a:t>
            </a:r>
            <a:r>
              <a:rPr kumimoji="1" lang="zh-CN" altLang="en-US" sz="2400" dirty="0">
                <a:solidFill>
                  <a:prstClr val="black"/>
                </a:solidFill>
                <a:latin typeface="微软雅黑 Light" panose="020B0502040204020203" pitchFamily="34" charset="-122"/>
                <a:ea typeface="微软雅黑 Light" panose="020B0502040204020203" pitchFamily="34" charset="-122"/>
                <a:cs typeface="Hiragino Sans GB W3"/>
              </a:rPr>
              <a:t>功能</a:t>
            </a:r>
            <a:r>
              <a:rPr kumimoji="1" lang="zh-CN" altLang="en-US" sz="2400" dirty="0" smtClean="0">
                <a:solidFill>
                  <a:prstClr val="black"/>
                </a:solidFill>
                <a:latin typeface="微软雅黑 Light" panose="020B0502040204020203" pitchFamily="34" charset="-122"/>
                <a:ea typeface="微软雅黑 Light" panose="020B0502040204020203" pitchFamily="34" charset="-122"/>
                <a:cs typeface="Hiragino Sans GB W3"/>
              </a:rPr>
              <a:t>－安全区域</a:t>
            </a:r>
            <a:endParaRPr kumimoji="1" lang="zh-CN" altLang="en-US" sz="2400" dirty="0">
              <a:latin typeface="微软雅黑"/>
              <a:ea typeface="微软雅黑"/>
              <a:cs typeface="微软雅黑"/>
            </a:endParaRPr>
          </a:p>
        </p:txBody>
      </p:sp>
      <p:sp>
        <p:nvSpPr>
          <p:cNvPr id="10" name="文本框 9"/>
          <p:cNvSpPr txBox="1"/>
          <p:nvPr/>
        </p:nvSpPr>
        <p:spPr>
          <a:xfrm>
            <a:off x="1169627" y="4389367"/>
            <a:ext cx="7175792" cy="646331"/>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与</a:t>
            </a:r>
            <a:r>
              <a:rPr lang="en-US" altLang="zh-CN" sz="1200" dirty="0" err="1" smtClean="0">
                <a:latin typeface="微软雅黑 Light" panose="020B0502040204020203" pitchFamily="34" charset="-122"/>
                <a:ea typeface="微软雅黑 Light" panose="020B0502040204020203" pitchFamily="34" charset="-122"/>
                <a:cs typeface="Hiragino Sans GB W3"/>
              </a:rPr>
              <a:t>OurPact</a:t>
            </a:r>
            <a:r>
              <a:rPr lang="zh-CN" altLang="en-US" sz="1200" dirty="0" smtClean="0">
                <a:latin typeface="微软雅黑 Light" panose="020B0502040204020203" pitchFamily="34" charset="-122"/>
                <a:ea typeface="微软雅黑 Light" panose="020B0502040204020203" pitchFamily="34" charset="-122"/>
                <a:cs typeface="Hiragino Sans GB W3"/>
              </a:rPr>
              <a:t>、熊孩宝、华为家长助手相比，除实时显示孩子端所在位置外，还可添加安全区域，包括</a:t>
            </a:r>
            <a:endParaRPr lang="en-US" altLang="zh-CN" sz="1200" dirty="0" smtClean="0">
              <a:latin typeface="微软雅黑 Light" panose="020B0502040204020203" pitchFamily="34" charset="-122"/>
              <a:ea typeface="微软雅黑 Light" panose="020B0502040204020203" pitchFamily="34" charset="-122"/>
              <a:cs typeface="Hiragino Sans GB W3"/>
            </a:endParaRPr>
          </a:p>
          <a:p>
            <a:r>
              <a:rPr lang="zh-CN" altLang="en-US" sz="1200" dirty="0" smtClean="0">
                <a:latin typeface="微软雅黑 Light" panose="020B0502040204020203" pitchFamily="34" charset="-122"/>
                <a:ea typeface="微软雅黑 Light" panose="020B0502040204020203" pitchFamily="34" charset="-122"/>
                <a:cs typeface="Hiragino Sans GB W3"/>
              </a:rPr>
              <a:t>位置中心、守护时间、区域范围。在守护时间内，孩子端超出区域范围，家长端会收到提示消息。便</a:t>
            </a:r>
            <a:endParaRPr lang="en-US" altLang="zh-CN" sz="1200" dirty="0" smtClean="0">
              <a:latin typeface="微软雅黑 Light" panose="020B0502040204020203" pitchFamily="34" charset="-122"/>
              <a:ea typeface="微软雅黑 Light" panose="020B0502040204020203" pitchFamily="34" charset="-122"/>
              <a:cs typeface="Hiragino Sans GB W3"/>
            </a:endParaRPr>
          </a:p>
          <a:p>
            <a:r>
              <a:rPr lang="zh-CN" altLang="en-US" sz="1200" dirty="0" smtClean="0">
                <a:latin typeface="微软雅黑 Light" panose="020B0502040204020203" pitchFamily="34" charset="-122"/>
                <a:ea typeface="微软雅黑 Light" panose="020B0502040204020203" pitchFamily="34" charset="-122"/>
                <a:cs typeface="Hiragino Sans GB W3"/>
              </a:rPr>
              <a:t>于家长及时看护小孩</a:t>
            </a:r>
            <a:r>
              <a:rPr lang="zh-CN" altLang="en-US" sz="1200" dirty="0">
                <a:latin typeface="微软雅黑 Light" panose="020B0502040204020203" pitchFamily="34" charset="-122"/>
                <a:ea typeface="微软雅黑 Light" panose="020B0502040204020203" pitchFamily="34" charset="-122"/>
                <a:cs typeface="Hiragino Sans GB W3"/>
              </a:rPr>
              <a:t>，极大降低孩子走失及被拐的潜在危险。</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1159335" y="669607"/>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pic>
        <p:nvPicPr>
          <p:cNvPr id="3" name="图片 2" descr="511511703794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389" y="1042034"/>
            <a:ext cx="1800000" cy="3200000"/>
          </a:xfrm>
          <a:prstGeom prst="rect">
            <a:avLst/>
          </a:prstGeom>
          <a:ln>
            <a:noFill/>
          </a:ln>
          <a:effectLst>
            <a:outerShdw blurRad="292100" dist="139700" dir="2700000" algn="tl" rotWithShape="0">
              <a:srgbClr val="333333">
                <a:alpha val="65000"/>
              </a:srgbClr>
            </a:outerShdw>
          </a:effectLst>
        </p:spPr>
      </p:pic>
      <p:pic>
        <p:nvPicPr>
          <p:cNvPr id="5" name="图片 4" descr="501511703707_.pic_h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752" y="1042034"/>
            <a:ext cx="1800000" cy="3200000"/>
          </a:xfrm>
          <a:prstGeom prst="rect">
            <a:avLst/>
          </a:prstGeom>
          <a:ln>
            <a:noFill/>
          </a:ln>
          <a:effectLst>
            <a:outerShdw blurRad="292100" dist="139700" dir="2700000" algn="tl" rotWithShape="0">
              <a:srgbClr val="333333">
                <a:alpha val="65000"/>
              </a:srgbClr>
            </a:outerShdw>
          </a:effectLst>
        </p:spPr>
      </p:pic>
      <p:pic>
        <p:nvPicPr>
          <p:cNvPr id="14" name="图片 13" descr="491511703706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726" y="1042034"/>
            <a:ext cx="1800000" cy="32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49409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竞品分析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solidFill>
                  <a:prstClr val="black"/>
                </a:solidFill>
                <a:latin typeface="微软雅黑 Light" panose="020B0502040204020203" pitchFamily="34" charset="-122"/>
                <a:ea typeface="微软雅黑 Light" panose="020B0502040204020203" pitchFamily="34" charset="-122"/>
                <a:cs typeface="Hiragino Sans GB W3"/>
              </a:rPr>
              <a:t>特色</a:t>
            </a:r>
            <a:r>
              <a:rPr kumimoji="1" lang="zh-CN" altLang="en-US" sz="2400" dirty="0">
                <a:solidFill>
                  <a:prstClr val="black"/>
                </a:solidFill>
                <a:latin typeface="微软雅黑 Light" panose="020B0502040204020203" pitchFamily="34" charset="-122"/>
                <a:ea typeface="微软雅黑 Light" panose="020B0502040204020203" pitchFamily="34" charset="-122"/>
                <a:cs typeface="Hiragino Sans GB W3"/>
              </a:rPr>
              <a:t>功能</a:t>
            </a:r>
            <a:r>
              <a:rPr kumimoji="1" lang="zh-CN" altLang="en-US" sz="2400" dirty="0" smtClean="0">
                <a:solidFill>
                  <a:prstClr val="black"/>
                </a:solidFill>
                <a:latin typeface="微软雅黑 Light" panose="020B0502040204020203" pitchFamily="34" charset="-122"/>
                <a:ea typeface="微软雅黑 Light" panose="020B0502040204020203" pitchFamily="34" charset="-122"/>
                <a:cs typeface="Hiragino Sans GB W3"/>
              </a:rPr>
              <a:t>－实时电量</a:t>
            </a:r>
            <a:endParaRPr kumimoji="1" lang="zh-CN" altLang="en-US" sz="2400" dirty="0">
              <a:latin typeface="微软雅黑"/>
              <a:ea typeface="微软雅黑"/>
              <a:cs typeface="微软雅黑"/>
            </a:endParaRPr>
          </a:p>
        </p:txBody>
      </p:sp>
      <p:sp>
        <p:nvSpPr>
          <p:cNvPr id="11" name="文本框 10"/>
          <p:cNvSpPr txBox="1"/>
          <p:nvPr/>
        </p:nvSpPr>
        <p:spPr>
          <a:xfrm>
            <a:off x="5152283" y="792142"/>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1166873" y="773681"/>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4" name="矩形 13"/>
          <p:cNvSpPr/>
          <p:nvPr/>
        </p:nvSpPr>
        <p:spPr>
          <a:xfrm>
            <a:off x="1151842" y="4485563"/>
            <a:ext cx="7921313" cy="276999"/>
          </a:xfrm>
          <a:prstGeom prst="rect">
            <a:avLst/>
          </a:prstGeom>
        </p:spPr>
        <p:txBody>
          <a:bodyPr wrap="square">
            <a:spAutoFit/>
          </a:bodyPr>
          <a:lstStyle/>
          <a:p>
            <a:r>
              <a:rPr lang="zh-CN" altLang="en-US" sz="1200" dirty="0">
                <a:latin typeface="微软雅黑 Light" panose="020B0502040204020203" pitchFamily="34" charset="-122"/>
                <a:ea typeface="微软雅黑 Light" panose="020B0502040204020203" pitchFamily="34" charset="-122"/>
                <a:cs typeface="Hiragino Sans GB W3"/>
              </a:rPr>
              <a:t>通过掌握孩子端实时电量，</a:t>
            </a:r>
            <a:r>
              <a:rPr lang="zh-CN" altLang="en-US" sz="1200" dirty="0" smtClean="0">
                <a:latin typeface="微软雅黑 Light" panose="020B0502040204020203" pitchFamily="34" charset="-122"/>
                <a:ea typeface="微软雅黑 Light" panose="020B0502040204020203" pitchFamily="34" charset="-122"/>
                <a:cs typeface="Hiragino Sans GB W3"/>
              </a:rPr>
              <a:t>可在孩子端电量极低将要关机失联前联系孩子以确保失联后孩子的安全状态</a:t>
            </a:r>
            <a:endParaRPr lang="zh-CN" altLang="en-US" sz="1200" dirty="0"/>
          </a:p>
        </p:txBody>
      </p:sp>
      <p:pic>
        <p:nvPicPr>
          <p:cNvPr id="6" name="图片 5" descr="521511704381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544" y="1131422"/>
            <a:ext cx="1800000" cy="3200000"/>
          </a:xfrm>
          <a:prstGeom prst="rect">
            <a:avLst/>
          </a:prstGeom>
          <a:ln>
            <a:noFill/>
          </a:ln>
          <a:effectLst>
            <a:outerShdw blurRad="292100" dist="139700" dir="2700000" algn="tl" rotWithShape="0">
              <a:srgbClr val="333333">
                <a:alpha val="65000"/>
              </a:srgbClr>
            </a:outerShdw>
          </a:effectLst>
        </p:spPr>
      </p:pic>
      <p:pic>
        <p:nvPicPr>
          <p:cNvPr id="7" name="图片 6" descr="531511704420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593" y="1131422"/>
            <a:ext cx="1800000" cy="3200000"/>
          </a:xfrm>
          <a:prstGeom prst="rect">
            <a:avLst/>
          </a:prstGeom>
          <a:ln>
            <a:noFill/>
          </a:ln>
          <a:effectLst>
            <a:outerShdw blurRad="292100" dist="139700" dir="2700000" algn="tl" rotWithShape="0">
              <a:srgbClr val="333333">
                <a:alpha val="65000"/>
              </a:srgbClr>
            </a:outerShdw>
          </a:effectLst>
        </p:spPr>
      </p:pic>
      <p:sp>
        <p:nvSpPr>
          <p:cNvPr id="15" name="圆角矩形 14"/>
          <p:cNvSpPr/>
          <p:nvPr/>
        </p:nvSpPr>
        <p:spPr>
          <a:xfrm>
            <a:off x="1247625" y="2576568"/>
            <a:ext cx="1449968" cy="26060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圆角矩形 8"/>
          <p:cNvSpPr/>
          <p:nvPr/>
        </p:nvSpPr>
        <p:spPr>
          <a:xfrm>
            <a:off x="5637046" y="3758400"/>
            <a:ext cx="997822" cy="62437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782553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a:latin typeface="微软雅黑 Light" panose="020B0502040204020203" pitchFamily="34" charset="-122"/>
                <a:ea typeface="微软雅黑 Light" panose="020B0502040204020203" pitchFamily="34" charset="-122"/>
                <a:cs typeface="Hiragino Sans GB W3"/>
              </a:rPr>
              <a:t>竞品分析</a:t>
            </a:r>
            <a:r>
              <a:rPr kumimoji="1" lang="en-US" altLang="zh-CN" sz="2800" dirty="0">
                <a:latin typeface="微软雅黑 Light" panose="020B0502040204020203" pitchFamily="34" charset="-122"/>
                <a:ea typeface="微软雅黑 Light" panose="020B0502040204020203" pitchFamily="34" charset="-122"/>
                <a:cs typeface="Hiragino Sans GB W3"/>
              </a:rPr>
              <a:t> </a:t>
            </a:r>
            <a:r>
              <a:rPr kumimoji="1" lang="en-US" altLang="zh-CN" sz="3200" dirty="0" smtClean="0">
                <a:latin typeface="微软雅黑 Light" panose="020B0502040204020203" pitchFamily="34" charset="-122"/>
                <a:ea typeface="微软雅黑 Light" panose="020B0502040204020203" pitchFamily="34" charset="-122"/>
                <a:cs typeface="Hiragino Sans GB W3"/>
              </a:rPr>
              <a:t>|</a:t>
            </a:r>
            <a:r>
              <a:rPr kumimoji="1" lang="en-US" altLang="zh-CN" sz="2800" dirty="0">
                <a:solidFill>
                  <a:prstClr val="black"/>
                </a:solidFill>
                <a:latin typeface="微软雅黑 Light" panose="020B0502040204020203" pitchFamily="34" charset="-122"/>
                <a:ea typeface="微软雅黑 Light" panose="020B0502040204020203" pitchFamily="34" charset="-122"/>
                <a:cs typeface="Hiragino Sans GB W3"/>
              </a:rPr>
              <a:t> </a:t>
            </a:r>
            <a:r>
              <a:rPr kumimoji="1" lang="zh-CN" altLang="en-US" sz="2400" dirty="0" smtClean="0">
                <a:latin typeface="微软雅黑 Light" panose="020B0502040204020203" pitchFamily="34" charset="-122"/>
                <a:ea typeface="微软雅黑 Light" panose="020B0502040204020203" pitchFamily="34" charset="-122"/>
                <a:cs typeface="Hiragino Sans GB W3"/>
              </a:rPr>
              <a:t>存在问题</a:t>
            </a:r>
            <a:r>
              <a:rPr kumimoji="1" lang="en-US" altLang="zh-CN" sz="28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400" dirty="0">
              <a:latin typeface="微软雅黑"/>
              <a:ea typeface="微软雅黑"/>
              <a:cs typeface="微软雅黑"/>
            </a:endParaRPr>
          </a:p>
        </p:txBody>
      </p:sp>
      <p:sp>
        <p:nvSpPr>
          <p:cNvPr id="11" name="文本框 10"/>
          <p:cNvSpPr txBox="1"/>
          <p:nvPr/>
        </p:nvSpPr>
        <p:spPr>
          <a:xfrm>
            <a:off x="4835077" y="842927"/>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用户对应用体验的评价</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1031308" y="845673"/>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孩子对应用的评价</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pic>
        <p:nvPicPr>
          <p:cNvPr id="3" name="图片 2" descr="屏幕快照 2017-11-27 下午6.18.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99" y="1167914"/>
            <a:ext cx="3292528" cy="3666539"/>
          </a:xfrm>
          <a:prstGeom prst="rect">
            <a:avLst/>
          </a:prstGeom>
          <a:ln>
            <a:noFill/>
          </a:ln>
          <a:effectLst>
            <a:outerShdw blurRad="292100" dist="139700" dir="2700000" algn="tl" rotWithShape="0">
              <a:srgbClr val="333333">
                <a:alpha val="65000"/>
              </a:srgbClr>
            </a:outerShdw>
          </a:effectLst>
        </p:spPr>
      </p:pic>
      <p:pic>
        <p:nvPicPr>
          <p:cNvPr id="4" name="图片 3" descr="6071511778091_.pic_h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697" y="1156725"/>
            <a:ext cx="3079208" cy="3666539"/>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2747254" y="2306880"/>
            <a:ext cx="1412501" cy="239760"/>
          </a:xfrm>
          <a:prstGeom prst="rect">
            <a:avLst/>
          </a:prstGeom>
          <a:solidFill>
            <a:schemeClr val="bg1"/>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solidFill>
                  <a:srgbClr val="000000"/>
                </a:solidFill>
                <a:latin typeface="微软雅黑 Light" panose="020B0502040204020203" pitchFamily="34" charset="-122"/>
                <a:ea typeface="微软雅黑 Light" panose="020B0502040204020203" pitchFamily="34" charset="-122"/>
                <a:cs typeface="Hiragino Sans GB W3"/>
              </a:rPr>
              <a:t>隐私受到侵犯</a:t>
            </a:r>
            <a:endParaRPr lang="en-US"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endParaRPr>
          </a:p>
        </p:txBody>
      </p:sp>
      <p:sp>
        <p:nvSpPr>
          <p:cNvPr id="8" name="矩形 7"/>
          <p:cNvSpPr/>
          <p:nvPr/>
        </p:nvSpPr>
        <p:spPr>
          <a:xfrm>
            <a:off x="2766689" y="3185040"/>
            <a:ext cx="1269965" cy="239760"/>
          </a:xfrm>
          <a:prstGeom prst="rect">
            <a:avLst/>
          </a:prstGeom>
          <a:solidFill>
            <a:schemeClr val="bg1"/>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dirty="0" smtClean="0">
                <a:solidFill>
                  <a:srgbClr val="000000"/>
                </a:solidFill>
                <a:latin typeface="微软雅黑 Light" panose="020B0502040204020203" pitchFamily="34" charset="-122"/>
                <a:ea typeface="微软雅黑 Light" panose="020B0502040204020203" pitchFamily="34" charset="-122"/>
                <a:cs typeface="Hiragino Sans GB W3"/>
              </a:rPr>
              <a:t>引发家庭矛盾</a:t>
            </a:r>
            <a:endParaRPr lang="en-US" altLang="zh-CN" sz="1400" dirty="0">
              <a:solidFill>
                <a:srgbClr val="000000"/>
              </a:solidFill>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6714557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3"/>
          <p:cNvSpPr txBox="1">
            <a:spLocks/>
          </p:cNvSpPr>
          <p:nvPr/>
        </p:nvSpPr>
        <p:spPr>
          <a:xfrm>
            <a:off x="4108541" y="1359983"/>
            <a:ext cx="1604058" cy="23717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产品规划</a:t>
            </a:r>
            <a:endParaRPr lang="en-US" altLang="zh-CN"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产品需求</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核心功能</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设计理念</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产品原型</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20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nvGrpSpPr>
          <p:cNvPr id="4" name="组 3"/>
          <p:cNvGrpSpPr/>
          <p:nvPr/>
        </p:nvGrpSpPr>
        <p:grpSpPr>
          <a:xfrm>
            <a:off x="3094942" y="997920"/>
            <a:ext cx="2954117" cy="2520000"/>
            <a:chOff x="440596" y="1004400"/>
            <a:chExt cx="2954117" cy="2520000"/>
          </a:xfrm>
        </p:grpSpPr>
        <p:sp>
          <p:nvSpPr>
            <p:cNvPr id="6" name="圆角矩形 5"/>
            <p:cNvSpPr/>
            <p:nvPr/>
          </p:nvSpPr>
          <p:spPr>
            <a:xfrm>
              <a:off x="874713" y="1004400"/>
              <a:ext cx="2520000" cy="25200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40596" y="1833840"/>
              <a:ext cx="868234" cy="8682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8" name="文本框 7"/>
          <p:cNvSpPr txBox="1"/>
          <p:nvPr/>
        </p:nvSpPr>
        <p:spPr>
          <a:xfrm>
            <a:off x="3176739" y="1898640"/>
            <a:ext cx="704640" cy="707886"/>
          </a:xfrm>
          <a:prstGeom prst="rect">
            <a:avLst/>
          </a:prstGeom>
          <a:noFill/>
        </p:spPr>
        <p:txBody>
          <a:bodyPr wrap="none" rtlCol="0">
            <a:spAutoFit/>
          </a:bodyPr>
          <a:lstStyle/>
          <a:p>
            <a:r>
              <a:rPr kumimoji="1" lang="en-US" altLang="zh-CN" sz="4000" dirty="0" smtClean="0">
                <a:solidFill>
                  <a:schemeClr val="bg1">
                    <a:lumMod val="50000"/>
                  </a:schemeClr>
                </a:solidFill>
              </a:rPr>
              <a:t>03</a:t>
            </a:r>
            <a:endParaRPr kumimoji="1" lang="zh-CN" altLang="en-US" sz="4000" dirty="0">
              <a:solidFill>
                <a:schemeClr val="bg1">
                  <a:lumMod val="50000"/>
                </a:schemeClr>
              </a:solidFill>
            </a:endParaRPr>
          </a:p>
        </p:txBody>
      </p:sp>
    </p:spTree>
    <p:extLst>
      <p:ext uri="{BB962C8B-B14F-4D97-AF65-F5344CB8AC3E}">
        <p14:creationId xmlns:p14="http://schemas.microsoft.com/office/powerpoint/2010/main" val="89934499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产品规划</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产品需求</a:t>
            </a:r>
            <a:r>
              <a:rPr kumimoji="1" lang="en-US" altLang="zh-CN" sz="24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400" dirty="0">
              <a:latin typeface="微软雅黑"/>
              <a:ea typeface="微软雅黑"/>
              <a:cs typeface="微软雅黑"/>
            </a:endParaRPr>
          </a:p>
        </p:txBody>
      </p:sp>
      <p:pic>
        <p:nvPicPr>
          <p:cNvPr id="3" name="图片 2" descr="数据.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29" y="2384513"/>
            <a:ext cx="900000" cy="805499"/>
          </a:xfrm>
          <a:prstGeom prst="rect">
            <a:avLst/>
          </a:prstGeom>
        </p:spPr>
      </p:pic>
      <p:pic>
        <p:nvPicPr>
          <p:cNvPr id="5" name="图片 4" descr="安全-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962" y="1327704"/>
            <a:ext cx="1440605" cy="1440605"/>
          </a:xfrm>
          <a:prstGeom prst="rect">
            <a:avLst/>
          </a:prstGeom>
        </p:spPr>
      </p:pic>
      <p:pic>
        <p:nvPicPr>
          <p:cNvPr id="6" name="图片 5" descr="监控.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279" y="2436576"/>
            <a:ext cx="1080000" cy="1080000"/>
          </a:xfrm>
          <a:prstGeom prst="rect">
            <a:avLst/>
          </a:prstGeom>
        </p:spPr>
      </p:pic>
      <p:sp>
        <p:nvSpPr>
          <p:cNvPr id="7" name="标题 1"/>
          <p:cNvSpPr txBox="1">
            <a:spLocks/>
          </p:cNvSpPr>
          <p:nvPr/>
        </p:nvSpPr>
        <p:spPr>
          <a:xfrm>
            <a:off x="-224157" y="3250836"/>
            <a:ext cx="364945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sz="1600" dirty="0" smtClean="0">
                <a:latin typeface="微软雅黑"/>
                <a:ea typeface="微软雅黑"/>
                <a:cs typeface="微软雅黑"/>
              </a:rPr>
              <a:t>儿童行为控制</a:t>
            </a:r>
            <a:endParaRPr kumimoji="1" lang="zh-CN" altLang="en-US" sz="1600" dirty="0">
              <a:latin typeface="微软雅黑"/>
              <a:ea typeface="微软雅黑"/>
              <a:cs typeface="微软雅黑"/>
            </a:endParaRPr>
          </a:p>
        </p:txBody>
      </p:sp>
      <p:sp>
        <p:nvSpPr>
          <p:cNvPr id="9" name="标题 1"/>
          <p:cNvSpPr txBox="1">
            <a:spLocks/>
          </p:cNvSpPr>
          <p:nvPr/>
        </p:nvSpPr>
        <p:spPr>
          <a:xfrm>
            <a:off x="2654238" y="2521912"/>
            <a:ext cx="364945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sz="1600" dirty="0" smtClean="0">
                <a:latin typeface="微软雅黑"/>
                <a:ea typeface="微软雅黑"/>
                <a:cs typeface="微软雅黑"/>
              </a:rPr>
              <a:t>保障儿童身心安全</a:t>
            </a:r>
            <a:endParaRPr kumimoji="1" lang="zh-CN" altLang="en-US" sz="1600" dirty="0">
              <a:latin typeface="微软雅黑"/>
              <a:ea typeface="微软雅黑"/>
              <a:cs typeface="微软雅黑"/>
            </a:endParaRPr>
          </a:p>
        </p:txBody>
      </p:sp>
      <p:sp>
        <p:nvSpPr>
          <p:cNvPr id="10" name="标题 1"/>
          <p:cNvSpPr txBox="1">
            <a:spLocks/>
          </p:cNvSpPr>
          <p:nvPr/>
        </p:nvSpPr>
        <p:spPr>
          <a:xfrm>
            <a:off x="5280423" y="3163625"/>
            <a:ext cx="364945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sz="1600" dirty="0" smtClean="0">
                <a:latin typeface="微软雅黑"/>
                <a:ea typeface="微软雅黑"/>
                <a:cs typeface="微软雅黑"/>
              </a:rPr>
              <a:t>通过行为数据</a:t>
            </a:r>
            <a:endParaRPr kumimoji="1" lang="en-US" altLang="zh-CN" sz="1600" dirty="0" smtClean="0">
              <a:latin typeface="微软雅黑"/>
              <a:ea typeface="微软雅黑"/>
              <a:cs typeface="微软雅黑"/>
            </a:endParaRPr>
          </a:p>
          <a:p>
            <a:r>
              <a:rPr kumimoji="1" lang="zh-CN" altLang="en-US" sz="1600" dirty="0" smtClean="0">
                <a:latin typeface="微软雅黑"/>
                <a:ea typeface="微软雅黑"/>
                <a:cs typeface="微软雅黑"/>
              </a:rPr>
              <a:t>了解儿童生活习惯</a:t>
            </a:r>
            <a:endParaRPr kumimoji="1" lang="zh-CN" altLang="en-US" sz="1600" dirty="0">
              <a:latin typeface="微软雅黑"/>
              <a:ea typeface="微软雅黑"/>
              <a:cs typeface="微软雅黑"/>
            </a:endParaRPr>
          </a:p>
        </p:txBody>
      </p:sp>
      <p:sp>
        <p:nvSpPr>
          <p:cNvPr id="11" name="矩形 10"/>
          <p:cNvSpPr/>
          <p:nvPr/>
        </p:nvSpPr>
        <p:spPr>
          <a:xfrm>
            <a:off x="4132452" y="3274910"/>
            <a:ext cx="682423" cy="38559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NO</a:t>
            </a:r>
            <a:r>
              <a:rPr kumimoji="1" lang="en-US" altLang="zh-CN" dirty="0" smtClean="0"/>
              <a:t>.</a:t>
            </a:r>
            <a:r>
              <a:rPr kumimoji="1" lang="en-US" altLang="zh-CN" dirty="0"/>
              <a:t>1</a:t>
            </a:r>
            <a:endParaRPr kumimoji="1" lang="zh-CN" altLang="en-US" dirty="0"/>
          </a:p>
        </p:txBody>
      </p:sp>
      <p:sp>
        <p:nvSpPr>
          <p:cNvPr id="12" name="矩形 11"/>
          <p:cNvSpPr/>
          <p:nvPr/>
        </p:nvSpPr>
        <p:spPr>
          <a:xfrm>
            <a:off x="1289772" y="4020863"/>
            <a:ext cx="682423" cy="385597"/>
          </a:xfrm>
          <a:prstGeom prst="rect">
            <a:avLst/>
          </a:prstGeom>
          <a:solidFill>
            <a:srgbClr val="F5AE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NO.2</a:t>
            </a:r>
            <a:endParaRPr kumimoji="1" lang="zh-CN" altLang="en-US" dirty="0"/>
          </a:p>
        </p:txBody>
      </p:sp>
      <p:sp>
        <p:nvSpPr>
          <p:cNvPr id="13" name="矩形 12"/>
          <p:cNvSpPr/>
          <p:nvPr/>
        </p:nvSpPr>
        <p:spPr>
          <a:xfrm>
            <a:off x="6778344" y="4030352"/>
            <a:ext cx="682423" cy="385597"/>
          </a:xfrm>
          <a:prstGeom prst="rect">
            <a:avLst/>
          </a:prstGeom>
          <a:solidFill>
            <a:srgbClr val="0F8D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NO</a:t>
            </a:r>
            <a:r>
              <a:rPr kumimoji="1" lang="en-US" altLang="zh-CN" dirty="0" smtClean="0"/>
              <a:t>.</a:t>
            </a:r>
            <a:r>
              <a:rPr kumimoji="1" lang="en-US" altLang="zh-CN" dirty="0"/>
              <a:t>3</a:t>
            </a:r>
            <a:endParaRPr kumimoji="1" lang="zh-CN" altLang="en-US" dirty="0"/>
          </a:p>
        </p:txBody>
      </p:sp>
    </p:spTree>
    <p:extLst>
      <p:ext uri="{BB962C8B-B14F-4D97-AF65-F5344CB8AC3E}">
        <p14:creationId xmlns:p14="http://schemas.microsoft.com/office/powerpoint/2010/main" val="34032507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457200" y="7117"/>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latin typeface="微软雅黑 Light" panose="020B0502040204020203" pitchFamily="34" charset="-122"/>
                <a:ea typeface="微软雅黑 Light" panose="020B0502040204020203" pitchFamily="34" charset="-122"/>
              </a:rPr>
              <a:t>产品规划</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核心功能</a:t>
            </a:r>
            <a:endParaRPr lang="zh-CN" altLang="en-US" sz="28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633584" y="136641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应用限制</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家长端可设置孩子端使用应用的白名单</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8" name="文本框 7"/>
          <p:cNvSpPr txBox="1"/>
          <p:nvPr/>
        </p:nvSpPr>
        <p:spPr>
          <a:xfrm>
            <a:off x="4666880" y="136641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600" b="1" dirty="0" smtClean="0">
                <a:solidFill>
                  <a:srgbClr val="7F7F7F"/>
                </a:solidFill>
                <a:latin typeface="微软雅黑 Light" panose="020B0502040204020203" pitchFamily="34" charset="-122"/>
                <a:ea typeface="微软雅黑 Light" panose="020B0502040204020203" pitchFamily="34" charset="-122"/>
                <a:cs typeface="Hiragino Sans GB W3"/>
              </a:rPr>
              <a:t> </a:t>
            </a:r>
            <a:r>
              <a:rPr lang="zh-CN" altLang="en-US" sz="1600" b="1" dirty="0" smtClean="0">
                <a:solidFill>
                  <a:schemeClr val="bg1">
                    <a:lumMod val="85000"/>
                  </a:schemeClr>
                </a:solidFill>
                <a:latin typeface="微软雅黑 Light" panose="020B0502040204020203" pitchFamily="34" charset="-122"/>
                <a:ea typeface="微软雅黑 Light" panose="020B0502040204020203" pitchFamily="34" charset="-122"/>
                <a:cs typeface="Hiragino Sans GB W3"/>
              </a:rPr>
              <a:t>动态纪录</a:t>
            </a:r>
            <a:endParaRPr lang="en-US" altLang="zh-CN" sz="1500" dirty="0" smtClean="0">
              <a:solidFill>
                <a:schemeClr val="bg1">
                  <a:lumMod val="85000"/>
                </a:schemeClr>
              </a:solidFill>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rgbClr val="D9D9D9"/>
                </a:solidFill>
                <a:latin typeface="微软雅黑 Light" panose="020B0502040204020203" pitchFamily="34" charset="-122"/>
                <a:ea typeface="微软雅黑 Light" panose="020B0502040204020203" pitchFamily="34" charset="-122"/>
                <a:cs typeface="Hiragino Sans GB W3"/>
              </a:rPr>
              <a:t>家长端可查看孩子端的应用使用、网址浏览等情况</a:t>
            </a:r>
            <a:endParaRPr lang="en-US" altLang="zh-CN" sz="1300" dirty="0" smtClean="0">
              <a:solidFill>
                <a:srgbClr val="D9D9D9"/>
              </a:solidFill>
              <a:latin typeface="微软雅黑 Light" panose="020B0502040204020203" pitchFamily="34" charset="-122"/>
              <a:ea typeface="微软雅黑 Light" panose="020B0502040204020203" pitchFamily="34" charset="-122"/>
              <a:cs typeface="Hiragino Sans GB W3"/>
            </a:endParaRPr>
          </a:p>
        </p:txBody>
      </p:sp>
      <p:sp>
        <p:nvSpPr>
          <p:cNvPr id="9" name="文本框 8"/>
          <p:cNvSpPr txBox="1"/>
          <p:nvPr/>
        </p:nvSpPr>
        <p:spPr>
          <a:xfrm>
            <a:off x="633584" y="2273877"/>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上网限制</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家长端可设置孩子端浏览查阅的网址黑白名单</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0" name="文本框 9"/>
          <p:cNvSpPr txBox="1"/>
          <p:nvPr/>
        </p:nvSpPr>
        <p:spPr>
          <a:xfrm>
            <a:off x="4666880" y="2273877"/>
            <a:ext cx="4951885" cy="538609"/>
          </a:xfrm>
          <a:prstGeom prst="rect">
            <a:avLst/>
          </a:prstGeom>
          <a:noFill/>
        </p:spPr>
        <p:txBody>
          <a:bodyPr wrap="square" rtlCol="0">
            <a:spAutoFit/>
          </a:bodyPr>
          <a:lstStyle/>
          <a:p>
            <a:r>
              <a:rPr lang="en-US" altLang="zh-CN" sz="1600" b="1" dirty="0">
                <a:latin typeface="微软雅黑 Light" panose="020B0502040204020203" pitchFamily="34" charset="-122"/>
                <a:ea typeface="微软雅黑 Light" panose="020B0502040204020203" pitchFamily="34" charset="-122"/>
                <a:cs typeface="Hiragino Sans GB W3"/>
              </a:rPr>
              <a:t> </a:t>
            </a:r>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时间限制</a:t>
            </a:r>
            <a:endParaRPr lang="en-US" altLang="zh-CN" sz="1600" b="1" dirty="0" smtClean="0">
              <a:latin typeface="微软雅黑 Light" panose="020B0502040204020203" pitchFamily="34" charset="-122"/>
              <a:ea typeface="微软雅黑 Light" panose="020B0502040204020203" pitchFamily="34" charset="-122"/>
              <a:cs typeface="Hiragino Sans GB W3"/>
            </a:endParaRPr>
          </a:p>
          <a:p>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家长端可制定孩子端使用手机的间段</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633584" y="325345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实时定位</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家长端可实时显示孩子端的地理位置信息</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4666880" y="325345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solidFill>
                  <a:srgbClr val="D9D9D9"/>
                </a:solidFill>
                <a:latin typeface="微软雅黑 Light" panose="020B0502040204020203" pitchFamily="34" charset="-122"/>
                <a:ea typeface="微软雅黑 Light" panose="020B0502040204020203" pitchFamily="34" charset="-122"/>
                <a:cs typeface="Hiragino Sans GB W3"/>
              </a:rPr>
              <a:t>一键锁屏</a:t>
            </a:r>
            <a:endParaRPr lang="en-US" altLang="zh-CN" sz="1500" dirty="0" smtClean="0">
              <a:solidFill>
                <a:srgbClr val="D9D9D9"/>
              </a:solidFill>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rgbClr val="D9D9D9"/>
                </a:solidFill>
                <a:latin typeface="微软雅黑 Light" panose="020B0502040204020203" pitchFamily="34" charset="-122"/>
                <a:ea typeface="微软雅黑 Light" panose="020B0502040204020203" pitchFamily="34" charset="-122"/>
                <a:cs typeface="Hiragino Sans GB W3"/>
              </a:rPr>
              <a:t>家长端可快速锁定孩子端桌面</a:t>
            </a:r>
            <a:endParaRPr lang="en-US" altLang="zh-CN" sz="1300" dirty="0" smtClean="0">
              <a:solidFill>
                <a:srgbClr val="D9D9D9"/>
              </a:solidFill>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5508093" y="4749018"/>
            <a:ext cx="3394551" cy="223138"/>
          </a:xfrm>
          <a:prstGeom prst="rect">
            <a:avLst/>
          </a:prstGeom>
          <a:noFill/>
        </p:spPr>
        <p:txBody>
          <a:bodyPr wrap="square" rtlCol="0">
            <a:spAutoFit/>
          </a:bodyPr>
          <a:lstStyle/>
          <a:p>
            <a:pPr>
              <a:lnSpc>
                <a:spcPct val="150000"/>
              </a:lnSpc>
            </a:pPr>
            <a:r>
              <a:rPr kumimoji="1" lang="zh-CN" altLang="en-US" sz="600" dirty="0" smtClean="0">
                <a:latin typeface="微软雅黑 Light" panose="020B0502040204020203" pitchFamily="34" charset="-122"/>
                <a:ea typeface="微软雅黑 Light" panose="020B0502040204020203" pitchFamily="34" charset="-122"/>
                <a:cs typeface="Hiragino Sans GB W3"/>
              </a:rPr>
              <a:t>入选条件：通过统计应用市场中较为活跃的家长控制应用中的功能，选取共有率超过</a:t>
            </a:r>
            <a:r>
              <a:rPr kumimoji="1" lang="zh-CN" altLang="zh-CN" sz="600" dirty="0" smtClean="0">
                <a:latin typeface="微软雅黑 Light" panose="020B0502040204020203" pitchFamily="34" charset="-122"/>
                <a:ea typeface="微软雅黑 Light" panose="020B0502040204020203" pitchFamily="34" charset="-122"/>
                <a:cs typeface="Hiragino Sans GB W3"/>
              </a:rPr>
              <a:t>50</a:t>
            </a:r>
            <a:r>
              <a:rPr kumimoji="1" lang="en-US" altLang="zh-CN" sz="600" dirty="0" smtClean="0">
                <a:latin typeface="微软雅黑 Light" panose="020B0502040204020203" pitchFamily="34" charset="-122"/>
                <a:ea typeface="微软雅黑 Light" panose="020B0502040204020203" pitchFamily="34" charset="-122"/>
                <a:cs typeface="Hiragino Sans GB W3"/>
              </a:rPr>
              <a:t>%</a:t>
            </a:r>
            <a:r>
              <a:rPr kumimoji="1" lang="zh-CN" altLang="en-US" sz="600" dirty="0" smtClean="0">
                <a:latin typeface="微软雅黑 Light" panose="020B0502040204020203" pitchFamily="34" charset="-122"/>
                <a:ea typeface="微软雅黑 Light" panose="020B0502040204020203" pitchFamily="34" charset="-122"/>
                <a:cs typeface="Hiragino Sans GB W3"/>
              </a:rPr>
              <a:t>的功能。</a:t>
            </a:r>
            <a:endParaRPr lang="en-US" altLang="zh-CN" sz="600" dirty="0" smtClean="0">
              <a:latin typeface="微软雅黑 Light" panose="020B0502040204020203" pitchFamily="34" charset="-122"/>
              <a:ea typeface="微软雅黑 Light" panose="020B0502040204020203" pitchFamily="34" charset="-122"/>
              <a:cs typeface="Hiragino Sans GB W3"/>
            </a:endParaRPr>
          </a:p>
        </p:txBody>
      </p:sp>
      <p:grpSp>
        <p:nvGrpSpPr>
          <p:cNvPr id="2" name="组 1"/>
          <p:cNvGrpSpPr/>
          <p:nvPr/>
        </p:nvGrpSpPr>
        <p:grpSpPr>
          <a:xfrm>
            <a:off x="507377" y="1439603"/>
            <a:ext cx="360000" cy="360000"/>
            <a:chOff x="1597099" y="243161"/>
            <a:chExt cx="928854" cy="928854"/>
          </a:xfrm>
        </p:grpSpPr>
        <p:sp>
          <p:nvSpPr>
            <p:cNvPr id="15" name="椭圆 14"/>
            <p:cNvSpPr/>
            <p:nvPr/>
          </p:nvSpPr>
          <p:spPr>
            <a:xfrm>
              <a:off x="1597099" y="243161"/>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6" name="图片 15" descr="ap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10" y="393951"/>
              <a:ext cx="682357" cy="682357"/>
            </a:xfrm>
            <a:prstGeom prst="rect">
              <a:avLst/>
            </a:prstGeom>
          </p:spPr>
        </p:pic>
      </p:grpSp>
      <p:grpSp>
        <p:nvGrpSpPr>
          <p:cNvPr id="3" name="组 2"/>
          <p:cNvGrpSpPr/>
          <p:nvPr/>
        </p:nvGrpSpPr>
        <p:grpSpPr>
          <a:xfrm>
            <a:off x="507377" y="3324735"/>
            <a:ext cx="360000" cy="360000"/>
            <a:chOff x="2104138" y="1175115"/>
            <a:chExt cx="928854" cy="935999"/>
          </a:xfrm>
        </p:grpSpPr>
        <p:sp>
          <p:nvSpPr>
            <p:cNvPr id="17" name="椭圆 16"/>
            <p:cNvSpPr/>
            <p:nvPr/>
          </p:nvSpPr>
          <p:spPr>
            <a:xfrm>
              <a:off x="2104138" y="1175115"/>
              <a:ext cx="928854" cy="93599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8" name="图片 17" descr="定位.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942" y="1326710"/>
              <a:ext cx="682357" cy="682357"/>
            </a:xfrm>
            <a:prstGeom prst="rect">
              <a:avLst/>
            </a:prstGeom>
          </p:spPr>
        </p:pic>
      </p:grpSp>
      <p:grpSp>
        <p:nvGrpSpPr>
          <p:cNvPr id="4" name="组 3"/>
          <p:cNvGrpSpPr>
            <a:grpSpLocks noChangeAspect="1"/>
          </p:cNvGrpSpPr>
          <p:nvPr/>
        </p:nvGrpSpPr>
        <p:grpSpPr>
          <a:xfrm>
            <a:off x="507377" y="2333652"/>
            <a:ext cx="360000" cy="360000"/>
            <a:chOff x="2104138" y="3098292"/>
            <a:chExt cx="928854" cy="928854"/>
          </a:xfrm>
        </p:grpSpPr>
        <p:sp>
          <p:nvSpPr>
            <p:cNvPr id="19" name="椭圆 18"/>
            <p:cNvSpPr/>
            <p:nvPr/>
          </p:nvSpPr>
          <p:spPr>
            <a:xfrm>
              <a:off x="2104138" y="309829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1" name="图片 20" descr="上网管理.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287" y="3318655"/>
              <a:ext cx="527666" cy="527666"/>
            </a:xfrm>
            <a:prstGeom prst="rect">
              <a:avLst/>
            </a:prstGeom>
          </p:spPr>
        </p:pic>
      </p:grpSp>
      <p:grpSp>
        <p:nvGrpSpPr>
          <p:cNvPr id="6" name="组 5"/>
          <p:cNvGrpSpPr>
            <a:grpSpLocks noChangeAspect="1"/>
          </p:cNvGrpSpPr>
          <p:nvPr/>
        </p:nvGrpSpPr>
        <p:grpSpPr>
          <a:xfrm>
            <a:off x="4530121" y="2333652"/>
            <a:ext cx="360000" cy="360000"/>
            <a:chOff x="5659928" y="3098292"/>
            <a:chExt cx="928854" cy="928854"/>
          </a:xfrm>
        </p:grpSpPr>
        <p:sp>
          <p:nvSpPr>
            <p:cNvPr id="20" name="椭圆 19"/>
            <p:cNvSpPr/>
            <p:nvPr/>
          </p:nvSpPr>
          <p:spPr>
            <a:xfrm>
              <a:off x="5659928" y="309829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2" name="图片 21" descr="时间-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210" y="3220829"/>
              <a:ext cx="682357" cy="682357"/>
            </a:xfrm>
            <a:prstGeom prst="rect">
              <a:avLst/>
            </a:prstGeom>
          </p:spPr>
        </p:pic>
      </p:grpSp>
      <p:sp>
        <p:nvSpPr>
          <p:cNvPr id="27" name="椭圆 26"/>
          <p:cNvSpPr/>
          <p:nvPr/>
        </p:nvSpPr>
        <p:spPr>
          <a:xfrm>
            <a:off x="4530121" y="1439603"/>
            <a:ext cx="360000" cy="360000"/>
          </a:xfrm>
          <a:prstGeom prst="ellipse">
            <a:avLst/>
          </a:prstGeom>
          <a:solidFill>
            <a:schemeClr val="bg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5" name="图片 24" descr="符号-时间轴.png"/>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4579704" y="1502036"/>
            <a:ext cx="251939" cy="251939"/>
          </a:xfrm>
          <a:prstGeom prst="rect">
            <a:avLst/>
          </a:prstGeom>
        </p:spPr>
      </p:pic>
      <p:sp>
        <p:nvSpPr>
          <p:cNvPr id="29" name="椭圆 28"/>
          <p:cNvSpPr/>
          <p:nvPr/>
        </p:nvSpPr>
        <p:spPr>
          <a:xfrm>
            <a:off x="4530121" y="3324735"/>
            <a:ext cx="360000" cy="360000"/>
          </a:xfrm>
          <a:prstGeom prst="ellipse">
            <a:avLst/>
          </a:prstGeom>
          <a:solidFill>
            <a:schemeClr val="bg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descr="锁屏.png"/>
          <p:cNvPicPr>
            <a:picLocks noChangeAspect="1"/>
          </p:cNvPicPr>
          <p:nvPr/>
        </p:nvPicPr>
        <p:blipFill>
          <a:blip r:embed="rId7">
            <a:alphaModFix amt="29000"/>
            <a:extLst>
              <a:ext uri="{28A0092B-C50C-407E-A947-70E740481C1C}">
                <a14:useLocalDpi xmlns:a14="http://schemas.microsoft.com/office/drawing/2010/main" val="0"/>
              </a:ext>
            </a:extLst>
          </a:blip>
          <a:stretch>
            <a:fillRect/>
          </a:stretch>
        </p:blipFill>
        <p:spPr>
          <a:xfrm>
            <a:off x="4583991" y="3390603"/>
            <a:ext cx="247732" cy="247732"/>
          </a:xfrm>
          <a:prstGeom prst="rect">
            <a:avLst/>
          </a:prstGeom>
        </p:spPr>
      </p:pic>
    </p:spTree>
    <p:extLst>
      <p:ext uri="{BB962C8B-B14F-4D97-AF65-F5344CB8AC3E}">
        <p14:creationId xmlns:p14="http://schemas.microsoft.com/office/powerpoint/2010/main" val="320085375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产品规划</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设计理念</a:t>
            </a:r>
            <a:r>
              <a:rPr kumimoji="1" lang="en-US" altLang="zh-CN" sz="24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400" dirty="0">
              <a:latin typeface="微软雅黑"/>
              <a:ea typeface="微软雅黑"/>
              <a:cs typeface="微软雅黑"/>
            </a:endParaRPr>
          </a:p>
        </p:txBody>
      </p:sp>
      <p:sp>
        <p:nvSpPr>
          <p:cNvPr id="4" name="椭圆 3"/>
          <p:cNvSpPr/>
          <p:nvPr/>
        </p:nvSpPr>
        <p:spPr>
          <a:xfrm>
            <a:off x="2104138" y="935355"/>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3" name="图片 2" descr="定位.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942" y="1086950"/>
            <a:ext cx="682357" cy="682357"/>
          </a:xfrm>
          <a:prstGeom prst="rect">
            <a:avLst/>
          </a:prstGeom>
        </p:spPr>
      </p:pic>
      <p:sp>
        <p:nvSpPr>
          <p:cNvPr id="5" name="椭圆 4"/>
          <p:cNvSpPr/>
          <p:nvPr/>
        </p:nvSpPr>
        <p:spPr>
          <a:xfrm>
            <a:off x="5640221" y="936160"/>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104138" y="285853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5659928" y="285853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1" name="图片 10" descr="ap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732" y="1086950"/>
            <a:ext cx="682357" cy="682357"/>
          </a:xfrm>
          <a:prstGeom prst="rect">
            <a:avLst/>
          </a:prstGeom>
        </p:spPr>
      </p:pic>
      <p:pic>
        <p:nvPicPr>
          <p:cNvPr id="12" name="图片 11" descr="上网管理.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287" y="3078895"/>
            <a:ext cx="527666" cy="527666"/>
          </a:xfrm>
          <a:prstGeom prst="rect">
            <a:avLst/>
          </a:prstGeom>
        </p:spPr>
      </p:pic>
      <p:pic>
        <p:nvPicPr>
          <p:cNvPr id="14" name="图片 13" descr="时间-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210" y="2981069"/>
            <a:ext cx="682357" cy="682357"/>
          </a:xfrm>
          <a:prstGeom prst="rect">
            <a:avLst/>
          </a:prstGeom>
        </p:spPr>
      </p:pic>
      <p:sp>
        <p:nvSpPr>
          <p:cNvPr id="18" name="文本框 17"/>
          <p:cNvSpPr txBox="1"/>
          <p:nvPr/>
        </p:nvSpPr>
        <p:spPr>
          <a:xfrm>
            <a:off x="1240730" y="1990848"/>
            <a:ext cx="2658904" cy="538609"/>
          </a:xfrm>
          <a:prstGeom prst="rect">
            <a:avLst/>
          </a:prstGeom>
          <a:noFill/>
        </p:spPr>
        <p:txBody>
          <a:bodyPr wrap="square" rtlCol="0">
            <a:spAutoFit/>
          </a:bodyPr>
          <a:lstStyle/>
          <a:p>
            <a:pPr algn="ctr"/>
            <a:r>
              <a:rPr lang="zh-CN" altLang="en-US" sz="1600" b="1" dirty="0" smtClean="0">
                <a:latin typeface="微软雅黑 Light" panose="020B0502040204020203" pitchFamily="34" charset="-122"/>
                <a:ea typeface="微软雅黑 Light" panose="020B0502040204020203" pitchFamily="34" charset="-122"/>
                <a:cs typeface="Hiragino Sans GB W3"/>
              </a:rPr>
              <a:t>安全围栏</a:t>
            </a:r>
            <a:endParaRPr lang="en-US" altLang="zh-CN" sz="1600" b="1" dirty="0" smtClean="0">
              <a:latin typeface="微软雅黑 Light" panose="020B0502040204020203" pitchFamily="34" charset="-122"/>
              <a:ea typeface="微软雅黑 Light" panose="020B0502040204020203" pitchFamily="34" charset="-122"/>
              <a:cs typeface="Hiragino Sans GB W3"/>
            </a:endParaRPr>
          </a:p>
          <a:p>
            <a:pPr algn="ct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保障儿童人身安全 </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9" name="文本框 18"/>
          <p:cNvSpPr txBox="1"/>
          <p:nvPr/>
        </p:nvSpPr>
        <p:spPr>
          <a:xfrm>
            <a:off x="1234251" y="3912288"/>
            <a:ext cx="2658904" cy="621965"/>
          </a:xfrm>
          <a:prstGeom prst="rect">
            <a:avLst/>
          </a:prstGeom>
          <a:noFill/>
        </p:spPr>
        <p:txBody>
          <a:bodyPr wrap="square" rtlCol="0">
            <a:spAutoFit/>
          </a:bodyPr>
          <a:lstStyle/>
          <a:p>
            <a:pPr algn="ctr"/>
            <a:r>
              <a:rPr lang="zh-CN" altLang="en-US" sz="1600" b="1" dirty="0" smtClean="0">
                <a:latin typeface="微软雅黑 Light" panose="020B0502040204020203" pitchFamily="34" charset="-122"/>
                <a:ea typeface="微软雅黑 Light" panose="020B0502040204020203" pitchFamily="34" charset="-122"/>
                <a:cs typeface="Hiragino Sans GB W3"/>
              </a:rPr>
              <a:t>过滤不良网站</a:t>
            </a:r>
          </a:p>
          <a:p>
            <a:pPr algn="ctr">
              <a:lnSpc>
                <a:spcPct val="150000"/>
              </a:lnSpc>
            </a:pP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保障儿童心理健康</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20" name="文本框 19"/>
          <p:cNvSpPr txBox="1"/>
          <p:nvPr/>
        </p:nvSpPr>
        <p:spPr>
          <a:xfrm>
            <a:off x="4775362" y="1997328"/>
            <a:ext cx="2658904" cy="621965"/>
          </a:xfrm>
          <a:prstGeom prst="rect">
            <a:avLst/>
          </a:prstGeom>
          <a:noFill/>
        </p:spPr>
        <p:txBody>
          <a:bodyPr wrap="square" rtlCol="0">
            <a:spAutoFit/>
          </a:bodyPr>
          <a:lstStyle/>
          <a:p>
            <a:pPr algn="ctr"/>
            <a:r>
              <a:rPr lang="zh-CN" altLang="en-US" sz="1600" b="1" dirty="0" smtClean="0">
                <a:latin typeface="微软雅黑 Light" panose="020B0502040204020203" pitchFamily="34" charset="-122"/>
                <a:ea typeface="微软雅黑 Light" panose="020B0502040204020203" pitchFamily="34" charset="-122"/>
                <a:cs typeface="Hiragino Sans GB W3"/>
              </a:rPr>
              <a:t>应用限制</a:t>
            </a:r>
          </a:p>
          <a:p>
            <a:pPr algn="ctr">
              <a:lnSpc>
                <a:spcPct val="150000"/>
              </a:lnSpc>
            </a:pP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防止过度沉迷</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21" name="文本框 20"/>
          <p:cNvSpPr txBox="1"/>
          <p:nvPr/>
        </p:nvSpPr>
        <p:spPr>
          <a:xfrm>
            <a:off x="4788320" y="3917021"/>
            <a:ext cx="2658904" cy="621965"/>
          </a:xfrm>
          <a:prstGeom prst="rect">
            <a:avLst/>
          </a:prstGeom>
          <a:noFill/>
        </p:spPr>
        <p:txBody>
          <a:bodyPr wrap="square" rtlCol="0">
            <a:spAutoFit/>
          </a:bodyPr>
          <a:lstStyle/>
          <a:p>
            <a:pPr algn="ctr"/>
            <a:r>
              <a:rPr lang="zh-CN" altLang="en-US" sz="1600" b="1" dirty="0" smtClean="0">
                <a:latin typeface="微软雅黑 Light" panose="020B0502040204020203" pitchFamily="34" charset="-122"/>
                <a:ea typeface="微软雅黑 Light" panose="020B0502040204020203" pitchFamily="34" charset="-122"/>
                <a:cs typeface="Hiragino Sans GB W3"/>
              </a:rPr>
              <a:t>时间限制</a:t>
            </a:r>
          </a:p>
          <a:p>
            <a:pPr algn="ctr">
              <a:lnSpc>
                <a:spcPct val="150000"/>
              </a:lnSpc>
            </a:pP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防止沉迷、保护视力</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10802224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产品规划</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产品原型</a:t>
            </a:r>
            <a:r>
              <a:rPr kumimoji="1" lang="en-US" altLang="zh-CN" sz="24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400" dirty="0">
              <a:latin typeface="微软雅黑"/>
              <a:ea typeface="微软雅黑"/>
              <a:cs typeface="微软雅黑"/>
            </a:endParaRPr>
          </a:p>
        </p:txBody>
      </p:sp>
      <p:pic>
        <p:nvPicPr>
          <p:cNvPr id="4" name="图片 3" descr="Art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098" y="865333"/>
            <a:ext cx="2160000" cy="3840000"/>
          </a:xfrm>
          <a:prstGeom prst="rect">
            <a:avLst/>
          </a:prstGeom>
        </p:spPr>
      </p:pic>
      <p:pic>
        <p:nvPicPr>
          <p:cNvPr id="9" name="图片 8" descr="Artboard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794" y="865333"/>
            <a:ext cx="2160000" cy="3840000"/>
          </a:xfrm>
          <a:prstGeom prst="rect">
            <a:avLst/>
          </a:prstGeom>
        </p:spPr>
      </p:pic>
      <p:sp>
        <p:nvSpPr>
          <p:cNvPr id="10" name="文本框 9"/>
          <p:cNvSpPr txBox="1"/>
          <p:nvPr/>
        </p:nvSpPr>
        <p:spPr>
          <a:xfrm>
            <a:off x="2467244" y="4705333"/>
            <a:ext cx="1070488" cy="338554"/>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400" dirty="0" smtClean="0">
                <a:latin typeface="微软雅黑 Light" panose="020B0502040204020203" pitchFamily="34" charset="-122"/>
                <a:ea typeface="微软雅黑 Light" panose="020B0502040204020203" pitchFamily="34" charset="-122"/>
                <a:cs typeface="Hiragino Sans GB W3"/>
              </a:rPr>
              <a:t>   </a:t>
            </a:r>
            <a:r>
              <a:rPr lang="zh-CN" altLang="en-US" sz="1400" dirty="0" smtClean="0">
                <a:latin typeface="微软雅黑 Light" panose="020B0502040204020203" pitchFamily="34" charset="-122"/>
                <a:ea typeface="微软雅黑 Light" panose="020B0502040204020203" pitchFamily="34" charset="-122"/>
                <a:cs typeface="Hiragino Sans GB W3"/>
              </a:rPr>
              <a:t>首页</a:t>
            </a:r>
            <a:endParaRPr lang="en-US" altLang="zh-CN" sz="14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5243795" y="4705333"/>
            <a:ext cx="1760414" cy="338554"/>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400" dirty="0" smtClean="0">
                <a:latin typeface="微软雅黑 Light" panose="020B0502040204020203" pitchFamily="34" charset="-122"/>
                <a:ea typeface="微软雅黑 Light" panose="020B0502040204020203" pitchFamily="34" charset="-122"/>
                <a:cs typeface="Hiragino Sans GB W3"/>
              </a:rPr>
              <a:t>   </a:t>
            </a:r>
            <a:r>
              <a:rPr lang="zh-CN" altLang="en-US" sz="1400" dirty="0" smtClean="0">
                <a:latin typeface="微软雅黑 Light" panose="020B0502040204020203" pitchFamily="34" charset="-122"/>
                <a:ea typeface="微软雅黑 Light" panose="020B0502040204020203" pitchFamily="34" charset="-122"/>
                <a:cs typeface="Hiragino Sans GB W3"/>
              </a:rPr>
              <a:t>限制模式设置</a:t>
            </a:r>
            <a:endParaRPr lang="en-US" altLang="zh-CN" sz="14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6679764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3094942" y="1010880"/>
            <a:ext cx="2954117" cy="2733840"/>
            <a:chOff x="440596" y="1004400"/>
            <a:chExt cx="2954117" cy="2733840"/>
          </a:xfrm>
        </p:grpSpPr>
        <p:sp>
          <p:nvSpPr>
            <p:cNvPr id="4" name="副标题 3"/>
            <p:cNvSpPr txBox="1">
              <a:spLocks/>
            </p:cNvSpPr>
            <p:nvPr/>
          </p:nvSpPr>
          <p:spPr>
            <a:xfrm>
              <a:off x="1454195" y="1366463"/>
              <a:ext cx="1604058" cy="23717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市场分析</a:t>
              </a:r>
              <a:endParaRPr lang="en-US" altLang="zh-CN"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社会问题</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市场概况</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已有解决方式</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20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nvGrpSpPr>
            <p:cNvPr id="6" name="组 5"/>
            <p:cNvGrpSpPr/>
            <p:nvPr/>
          </p:nvGrpSpPr>
          <p:grpSpPr>
            <a:xfrm>
              <a:off x="440596" y="1004400"/>
              <a:ext cx="2954117" cy="2520000"/>
              <a:chOff x="440596" y="1004400"/>
              <a:chExt cx="2954117" cy="2520000"/>
            </a:xfrm>
          </p:grpSpPr>
          <p:sp>
            <p:nvSpPr>
              <p:cNvPr id="8" name="圆角矩形 7"/>
              <p:cNvSpPr/>
              <p:nvPr/>
            </p:nvSpPr>
            <p:spPr>
              <a:xfrm>
                <a:off x="874713" y="1004400"/>
                <a:ext cx="2520000" cy="25200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40596" y="1833840"/>
                <a:ext cx="868234" cy="8682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7" name="文本框 6"/>
            <p:cNvSpPr txBox="1"/>
            <p:nvPr/>
          </p:nvSpPr>
          <p:spPr>
            <a:xfrm>
              <a:off x="522393" y="1905120"/>
              <a:ext cx="704640" cy="707886"/>
            </a:xfrm>
            <a:prstGeom prst="rect">
              <a:avLst/>
            </a:prstGeom>
            <a:noFill/>
          </p:spPr>
          <p:txBody>
            <a:bodyPr wrap="none" rtlCol="0">
              <a:spAutoFit/>
            </a:bodyPr>
            <a:lstStyle/>
            <a:p>
              <a:r>
                <a:rPr kumimoji="1" lang="en-US" altLang="zh-CN" sz="4000" dirty="0" smtClean="0">
                  <a:solidFill>
                    <a:schemeClr val="bg1">
                      <a:lumMod val="50000"/>
                    </a:schemeClr>
                  </a:solidFill>
                </a:rPr>
                <a:t>01</a:t>
              </a:r>
              <a:endParaRPr kumimoji="1" lang="zh-CN" altLang="en-US" sz="4000" dirty="0">
                <a:solidFill>
                  <a:schemeClr val="bg1">
                    <a:lumMod val="50000"/>
                  </a:schemeClr>
                </a:solidFill>
              </a:endParaRPr>
            </a:p>
          </p:txBody>
        </p:sp>
      </p:grpSp>
    </p:spTree>
    <p:extLst>
      <p:ext uri="{BB962C8B-B14F-4D97-AF65-F5344CB8AC3E}">
        <p14:creationId xmlns:p14="http://schemas.microsoft.com/office/powerpoint/2010/main" val="1155066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产品规划</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产品原型</a:t>
            </a:r>
            <a:r>
              <a:rPr kumimoji="1" lang="en-US" altLang="zh-CN" sz="24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400" dirty="0">
              <a:latin typeface="微软雅黑"/>
              <a:ea typeface="微软雅黑"/>
              <a:cs typeface="微软雅黑"/>
            </a:endParaRPr>
          </a:p>
        </p:txBody>
      </p:sp>
      <p:pic>
        <p:nvPicPr>
          <p:cNvPr id="3" name="图片 2" descr="Artboard Copy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630" y="865333"/>
            <a:ext cx="2160000" cy="3840000"/>
          </a:xfrm>
          <a:prstGeom prst="rect">
            <a:avLst/>
          </a:prstGeom>
        </p:spPr>
      </p:pic>
      <p:pic>
        <p:nvPicPr>
          <p:cNvPr id="5" name="图片 4" descr="Artboard Copy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591" y="865333"/>
            <a:ext cx="2160000" cy="3840000"/>
          </a:xfrm>
          <a:prstGeom prst="rect">
            <a:avLst/>
          </a:prstGeom>
        </p:spPr>
      </p:pic>
      <p:sp>
        <p:nvSpPr>
          <p:cNvPr id="9" name="文本框 8"/>
          <p:cNvSpPr txBox="1"/>
          <p:nvPr/>
        </p:nvSpPr>
        <p:spPr>
          <a:xfrm>
            <a:off x="2221041" y="4705333"/>
            <a:ext cx="1623949" cy="338554"/>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400" dirty="0" smtClean="0">
                <a:latin typeface="微软雅黑 Light" panose="020B0502040204020203" pitchFamily="34" charset="-122"/>
                <a:ea typeface="微软雅黑 Light" panose="020B0502040204020203" pitchFamily="34" charset="-122"/>
                <a:cs typeface="Hiragino Sans GB W3"/>
              </a:rPr>
              <a:t>   </a:t>
            </a:r>
            <a:r>
              <a:rPr lang="zh-CN" altLang="en-US" sz="1400" dirty="0" smtClean="0">
                <a:latin typeface="微软雅黑 Light" panose="020B0502040204020203" pitchFamily="34" charset="-122"/>
                <a:ea typeface="微软雅黑 Light" panose="020B0502040204020203" pitchFamily="34" charset="-122"/>
                <a:cs typeface="Hiragino Sans GB W3"/>
              </a:rPr>
              <a:t>限制应用管理</a:t>
            </a:r>
            <a:endParaRPr lang="en-US" altLang="zh-CN" sz="14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0" name="文本框 9"/>
          <p:cNvSpPr txBox="1"/>
          <p:nvPr/>
        </p:nvSpPr>
        <p:spPr>
          <a:xfrm>
            <a:off x="5455574" y="4705333"/>
            <a:ext cx="1623949" cy="338554"/>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400" dirty="0" smtClean="0">
                <a:latin typeface="微软雅黑 Light" panose="020B0502040204020203" pitchFamily="34" charset="-122"/>
                <a:ea typeface="微软雅黑 Light" panose="020B0502040204020203" pitchFamily="34" charset="-122"/>
                <a:cs typeface="Hiragino Sans GB W3"/>
              </a:rPr>
              <a:t>   </a:t>
            </a:r>
            <a:r>
              <a:rPr lang="zh-CN" altLang="en-US" sz="1400" dirty="0" smtClean="0">
                <a:latin typeface="微软雅黑 Light" panose="020B0502040204020203" pitchFamily="34" charset="-122"/>
                <a:ea typeface="微软雅黑 Light" panose="020B0502040204020203" pitchFamily="34" charset="-122"/>
                <a:cs typeface="Hiragino Sans GB W3"/>
              </a:rPr>
              <a:t>上网限制</a:t>
            </a:r>
            <a:endParaRPr lang="en-US" altLang="zh-CN" sz="14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95136584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产品规划</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产品原型</a:t>
            </a:r>
            <a:r>
              <a:rPr kumimoji="1" lang="en-US" altLang="zh-CN" sz="24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400" dirty="0">
              <a:latin typeface="微软雅黑"/>
              <a:ea typeface="微软雅黑"/>
              <a:cs typeface="微软雅黑"/>
            </a:endParaRPr>
          </a:p>
        </p:txBody>
      </p:sp>
      <p:pic>
        <p:nvPicPr>
          <p:cNvPr id="7" name="图片 6" descr="Artboard Copy 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71" y="790560"/>
            <a:ext cx="2160000" cy="3840000"/>
          </a:xfrm>
          <a:prstGeom prst="rect">
            <a:avLst/>
          </a:prstGeom>
        </p:spPr>
      </p:pic>
      <p:pic>
        <p:nvPicPr>
          <p:cNvPr id="11" name="图片 10" descr="Artboard Copy 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861" y="790560"/>
            <a:ext cx="2160000" cy="3840000"/>
          </a:xfrm>
          <a:prstGeom prst="rect">
            <a:avLst/>
          </a:prstGeom>
        </p:spPr>
      </p:pic>
      <p:sp>
        <p:nvSpPr>
          <p:cNvPr id="12" name="文本框 11"/>
          <p:cNvSpPr txBox="1"/>
          <p:nvPr/>
        </p:nvSpPr>
        <p:spPr>
          <a:xfrm>
            <a:off x="3907010" y="4636500"/>
            <a:ext cx="1623949" cy="338554"/>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400" dirty="0" smtClean="0">
                <a:latin typeface="微软雅黑 Light" panose="020B0502040204020203" pitchFamily="34" charset="-122"/>
                <a:ea typeface="微软雅黑 Light" panose="020B0502040204020203" pitchFamily="34" charset="-122"/>
                <a:cs typeface="Hiragino Sans GB W3"/>
              </a:rPr>
              <a:t>   </a:t>
            </a:r>
            <a:r>
              <a:rPr lang="zh-CN" altLang="en-US" sz="1400" dirty="0" smtClean="0">
                <a:latin typeface="微软雅黑 Light" panose="020B0502040204020203" pitchFamily="34" charset="-122"/>
                <a:ea typeface="微软雅黑 Light" panose="020B0502040204020203" pitchFamily="34" charset="-122"/>
                <a:cs typeface="Hiragino Sans GB W3"/>
              </a:rPr>
              <a:t>安全围栏</a:t>
            </a:r>
            <a:endParaRPr lang="en-US" altLang="zh-CN" sz="14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363843047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txBox="1">
            <a:spLocks/>
          </p:cNvSpPr>
          <p:nvPr/>
        </p:nvSpPr>
        <p:spPr>
          <a:xfrm>
            <a:off x="4108541" y="1781183"/>
            <a:ext cx="1604058" cy="23717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期望</a:t>
            </a:r>
            <a:endParaRPr lang="en-US" altLang="zh-CN"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触达用户</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20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nvGrpSpPr>
          <p:cNvPr id="6" name="组 5"/>
          <p:cNvGrpSpPr/>
          <p:nvPr/>
        </p:nvGrpSpPr>
        <p:grpSpPr>
          <a:xfrm>
            <a:off x="3094942" y="997920"/>
            <a:ext cx="2954117" cy="2520000"/>
            <a:chOff x="440596" y="1004400"/>
            <a:chExt cx="2954117" cy="2520000"/>
          </a:xfrm>
        </p:grpSpPr>
        <p:sp>
          <p:nvSpPr>
            <p:cNvPr id="8" name="圆角矩形 7"/>
            <p:cNvSpPr/>
            <p:nvPr/>
          </p:nvSpPr>
          <p:spPr>
            <a:xfrm>
              <a:off x="874713" y="1004400"/>
              <a:ext cx="2520000" cy="25200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40596" y="1833840"/>
              <a:ext cx="868234" cy="8682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7" name="文本框 6"/>
          <p:cNvSpPr txBox="1"/>
          <p:nvPr/>
        </p:nvSpPr>
        <p:spPr>
          <a:xfrm>
            <a:off x="3176739" y="1898640"/>
            <a:ext cx="704640" cy="707886"/>
          </a:xfrm>
          <a:prstGeom prst="rect">
            <a:avLst/>
          </a:prstGeom>
          <a:noFill/>
        </p:spPr>
        <p:txBody>
          <a:bodyPr wrap="none" rtlCol="0">
            <a:spAutoFit/>
          </a:bodyPr>
          <a:lstStyle/>
          <a:p>
            <a:r>
              <a:rPr kumimoji="1" lang="en-US" altLang="zh-CN" sz="4000" dirty="0" smtClean="0">
                <a:solidFill>
                  <a:schemeClr val="bg1">
                    <a:lumMod val="50000"/>
                  </a:schemeClr>
                </a:solidFill>
              </a:rPr>
              <a:t>04</a:t>
            </a:r>
            <a:endParaRPr kumimoji="1" lang="zh-CN" altLang="en-US" sz="4000" dirty="0">
              <a:solidFill>
                <a:schemeClr val="bg1">
                  <a:lumMod val="50000"/>
                </a:schemeClr>
              </a:solidFill>
            </a:endParaRPr>
          </a:p>
        </p:txBody>
      </p:sp>
    </p:spTree>
    <p:extLst>
      <p:ext uri="{BB962C8B-B14F-4D97-AF65-F5344CB8AC3E}">
        <p14:creationId xmlns:p14="http://schemas.microsoft.com/office/powerpoint/2010/main" val="31635455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预期</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触及用户</a:t>
            </a:r>
            <a:endParaRPr kumimoji="1" lang="zh-CN" altLang="en-US" sz="2400" dirty="0">
              <a:latin typeface="微软雅黑"/>
              <a:ea typeface="微软雅黑"/>
              <a:cs typeface="微软雅黑"/>
            </a:endParaRPr>
          </a:p>
        </p:txBody>
      </p:sp>
      <p:sp>
        <p:nvSpPr>
          <p:cNvPr id="9" name="文本框 8"/>
          <p:cNvSpPr txBox="1"/>
          <p:nvPr/>
        </p:nvSpPr>
        <p:spPr>
          <a:xfrm>
            <a:off x="2176642" y="2357892"/>
            <a:ext cx="623219" cy="584776"/>
          </a:xfrm>
          <a:prstGeom prst="rect">
            <a:avLst/>
          </a:prstGeom>
          <a:noFill/>
        </p:spPr>
        <p:txBody>
          <a:bodyPr wrap="square" rtlCol="0">
            <a:spAutoFit/>
          </a:bodyPr>
          <a:lstStyle/>
          <a:p>
            <a:r>
              <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rPr>
              <a:t> K1</a:t>
            </a:r>
            <a:r>
              <a:rPr lang="zh-CN"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rPr>
              <a:t>7</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a:p>
            <a:r>
              <a:rPr lang="zh-CN" altLang="en-US" sz="1600" dirty="0" smtClean="0">
                <a:solidFill>
                  <a:srgbClr val="FFFFFF"/>
                </a:solidFill>
                <a:latin typeface="微软雅黑 Light" panose="020B0502040204020203" pitchFamily="34" charset="-122"/>
                <a:ea typeface="微软雅黑 Light" panose="020B0502040204020203" pitchFamily="34" charset="-122"/>
                <a:cs typeface="Hiragino Sans GB W3"/>
              </a:rPr>
              <a:t>用户</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p:txBody>
      </p:sp>
      <p:graphicFrame>
        <p:nvGraphicFramePr>
          <p:cNvPr id="13" name="图表 12"/>
          <p:cNvGraphicFramePr/>
          <p:nvPr>
            <p:extLst>
              <p:ext uri="{D42A27DB-BD31-4B8C-83A1-F6EECF244321}">
                <p14:modId xmlns:p14="http://schemas.microsoft.com/office/powerpoint/2010/main" val="3329482571"/>
              </p:ext>
            </p:extLst>
          </p:nvPr>
        </p:nvGraphicFramePr>
        <p:xfrm>
          <a:off x="1891969" y="683398"/>
          <a:ext cx="5494769" cy="38590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09204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32"/>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市场分析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社会问题</a:t>
            </a:r>
            <a:r>
              <a:rPr kumimoji="1" lang="en-US" altLang="zh-CN" sz="28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200" dirty="0">
              <a:latin typeface="微软雅黑 Light" panose="020B0502040204020203" pitchFamily="34" charset="-122"/>
              <a:ea typeface="微软雅黑 Light" panose="020B0502040204020203" pitchFamily="34" charset="-122"/>
              <a:cs typeface="Hiragino Sans GB W3"/>
            </a:endParaRPr>
          </a:p>
        </p:txBody>
      </p:sp>
      <p:sp>
        <p:nvSpPr>
          <p:cNvPr id="19" name="文本框 18"/>
          <p:cNvSpPr txBox="1"/>
          <p:nvPr/>
        </p:nvSpPr>
        <p:spPr>
          <a:xfrm>
            <a:off x="5761855" y="1616215"/>
            <a:ext cx="623219" cy="338554"/>
          </a:xfrm>
          <a:prstGeom prst="rect">
            <a:avLst/>
          </a:prstGeom>
          <a:noFill/>
        </p:spPr>
        <p:txBody>
          <a:bodyPr wrap="square" rtlCol="0">
            <a:spAutoFit/>
          </a:bodyPr>
          <a:lstStyle/>
          <a:p>
            <a:r>
              <a:rPr lang="zh-CN" altLang="en-US" sz="1600" dirty="0" smtClean="0">
                <a:solidFill>
                  <a:srgbClr val="FFFFFF"/>
                </a:solidFill>
                <a:latin typeface="微软雅黑 Light" panose="020B0502040204020203" pitchFamily="34" charset="-122"/>
                <a:ea typeface="微软雅黑 Light" panose="020B0502040204020203" pitchFamily="34" charset="-122"/>
                <a:cs typeface="Hiragino Sans GB W3"/>
              </a:rPr>
              <a:t>服务</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p:txBody>
      </p:sp>
      <p:sp>
        <p:nvSpPr>
          <p:cNvPr id="26" name="文本框 25"/>
          <p:cNvSpPr txBox="1"/>
          <p:nvPr/>
        </p:nvSpPr>
        <p:spPr>
          <a:xfrm>
            <a:off x="695494" y="173651"/>
            <a:ext cx="623219" cy="338554"/>
          </a:xfrm>
          <a:prstGeom prst="rect">
            <a:avLst/>
          </a:prstGeom>
          <a:noFill/>
        </p:spPr>
        <p:txBody>
          <a:bodyPr wrap="square" rtlCol="0">
            <a:spAutoFit/>
          </a:bodyPr>
          <a:lstStyle/>
          <a:p>
            <a:r>
              <a:rPr lang="zh-CN" altLang="en-US" sz="1600" dirty="0" smtClean="0">
                <a:solidFill>
                  <a:srgbClr val="FFFFFF"/>
                </a:solidFill>
                <a:latin typeface="微软雅黑 Light" panose="020B0502040204020203" pitchFamily="34" charset="-122"/>
                <a:ea typeface="微软雅黑 Light" panose="020B0502040204020203" pitchFamily="34" charset="-122"/>
                <a:cs typeface="Hiragino Sans GB W3"/>
              </a:rPr>
              <a:t>社会</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p:txBody>
      </p:sp>
      <p:pic>
        <p:nvPicPr>
          <p:cNvPr id="4" name="图片 3" descr="tim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538" y="1515213"/>
            <a:ext cx="2320099" cy="1530387"/>
          </a:xfrm>
          <a:prstGeom prst="rect">
            <a:avLst/>
          </a:prstGeom>
        </p:spPr>
      </p:pic>
      <p:pic>
        <p:nvPicPr>
          <p:cNvPr id="6" name="图片 5" descr="屏幕快照 2017-11-28 下午3.42.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72" y="1494644"/>
            <a:ext cx="2887470" cy="1550956"/>
          </a:xfrm>
          <a:prstGeom prst="rect">
            <a:avLst/>
          </a:prstGeom>
        </p:spPr>
      </p:pic>
      <p:sp>
        <p:nvSpPr>
          <p:cNvPr id="28" name="副标题 3"/>
          <p:cNvSpPr txBox="1">
            <a:spLocks/>
          </p:cNvSpPr>
          <p:nvPr/>
        </p:nvSpPr>
        <p:spPr>
          <a:xfrm>
            <a:off x="282049" y="3188063"/>
            <a:ext cx="3055909" cy="112729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zh-CN" altLang="en-US" sz="2000" dirty="0" smtClean="0">
                <a:solidFill>
                  <a:schemeClr val="tx1"/>
                </a:solidFill>
                <a:latin typeface="微软雅黑 Light" panose="020B0502040204020203" pitchFamily="34" charset="-122"/>
                <a:ea typeface="微软雅黑 Light" panose="020B0502040204020203" pitchFamily="34" charset="-122"/>
              </a:rPr>
              <a:t>儿童人身安全</a:t>
            </a:r>
            <a:endParaRPr lang="en-US" altLang="zh-CN" sz="2000" dirty="0" smtClean="0">
              <a:solidFill>
                <a:schemeClr val="tx1"/>
              </a:solidFill>
              <a:latin typeface="微软雅黑 Light" panose="020B0502040204020203" pitchFamily="34" charset="-122"/>
              <a:ea typeface="微软雅黑 Light" panose="020B0502040204020203" pitchFamily="34" charset="-122"/>
            </a:endParaRPr>
          </a:p>
          <a:p>
            <a:r>
              <a:rPr lang="zh-CN" altLang="en-US" sz="2000" dirty="0" smtClean="0">
                <a:solidFill>
                  <a:schemeClr val="tx1"/>
                </a:solidFill>
                <a:latin typeface="微软雅黑 Light" panose="020B0502040204020203" pitchFamily="34" charset="-122"/>
                <a:ea typeface="微软雅黑 Light" panose="020B0502040204020203" pitchFamily="34" charset="-122"/>
              </a:rPr>
              <a:t>社会关注度高</a:t>
            </a:r>
            <a:endParaRPr lang="en-US" altLang="zh-CN" sz="2000" dirty="0">
              <a:solidFill>
                <a:schemeClr val="tx1"/>
              </a:solidFill>
              <a:latin typeface="微软雅黑 Light" panose="020B0502040204020203" pitchFamily="34" charset="-122"/>
              <a:ea typeface="微软雅黑 Light" panose="020B0502040204020203" pitchFamily="34" charset="-122"/>
            </a:endParaRPr>
          </a:p>
        </p:txBody>
      </p:sp>
      <p:pic>
        <p:nvPicPr>
          <p:cNvPr id="7" name="图片 6" descr="屏幕快照 2017-11-28 下午3.45.1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047" y="1502253"/>
            <a:ext cx="2743800" cy="1575747"/>
          </a:xfrm>
          <a:prstGeom prst="rect">
            <a:avLst/>
          </a:prstGeom>
        </p:spPr>
      </p:pic>
      <p:sp>
        <p:nvSpPr>
          <p:cNvPr id="29" name="副标题 3"/>
          <p:cNvSpPr txBox="1">
            <a:spLocks/>
          </p:cNvSpPr>
          <p:nvPr/>
        </p:nvSpPr>
        <p:spPr>
          <a:xfrm>
            <a:off x="4645472" y="3243263"/>
            <a:ext cx="3055909" cy="112729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zh-CN" altLang="en-US" sz="2000" dirty="0" smtClean="0">
                <a:solidFill>
                  <a:schemeClr val="tx1"/>
                </a:solidFill>
                <a:latin typeface="微软雅黑 Light" panose="020B0502040204020203" pitchFamily="34" charset="-122"/>
                <a:ea typeface="微软雅黑 Light" panose="020B0502040204020203" pitchFamily="34" charset="-122"/>
              </a:rPr>
              <a:t>儿童沉迷游戏</a:t>
            </a:r>
            <a:endParaRPr lang="en-US" altLang="zh-CN" sz="2000" dirty="0" smtClean="0">
              <a:solidFill>
                <a:schemeClr val="tx1"/>
              </a:solidFill>
              <a:latin typeface="微软雅黑 Light" panose="020B0502040204020203" pitchFamily="34" charset="-122"/>
              <a:ea typeface="微软雅黑 Light" panose="020B0502040204020203" pitchFamily="34" charset="-122"/>
            </a:endParaRPr>
          </a:p>
          <a:p>
            <a:r>
              <a:rPr lang="zh-CN" altLang="en-US" sz="2000" dirty="0" smtClean="0">
                <a:solidFill>
                  <a:schemeClr val="tx1"/>
                </a:solidFill>
                <a:latin typeface="微软雅黑 Light" panose="020B0502040204020203" pitchFamily="34" charset="-122"/>
                <a:ea typeface="微软雅黑 Light" panose="020B0502040204020203" pitchFamily="34" charset="-122"/>
              </a:rPr>
              <a:t>问题现象普遍</a:t>
            </a:r>
            <a:endParaRPr lang="en-US" altLang="zh-CN" sz="2000" dirty="0">
              <a:solidFill>
                <a:schemeClr val="tx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35656637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32"/>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市场分析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市场概况</a:t>
            </a:r>
            <a:r>
              <a:rPr kumimoji="1" lang="en-US" altLang="zh-CN" sz="28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200" dirty="0">
              <a:latin typeface="微软雅黑 Light" panose="020B0502040204020203" pitchFamily="34" charset="-122"/>
              <a:ea typeface="微软雅黑 Light" panose="020B0502040204020203" pitchFamily="34" charset="-122"/>
              <a:cs typeface="Hiragino Sans GB W3"/>
            </a:endParaRPr>
          </a:p>
        </p:txBody>
      </p:sp>
      <p:sp>
        <p:nvSpPr>
          <p:cNvPr id="3" name="矩形 2"/>
          <p:cNvSpPr/>
          <p:nvPr/>
        </p:nvSpPr>
        <p:spPr>
          <a:xfrm>
            <a:off x="1766439" y="1840320"/>
            <a:ext cx="505390" cy="156816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000000"/>
                </a:solidFill>
                <a:latin typeface="微软雅黑"/>
                <a:ea typeface="微软雅黑"/>
                <a:cs typeface="微软雅黑"/>
              </a:rPr>
              <a:t>市场利好</a:t>
            </a:r>
            <a:endParaRPr kumimoji="1" lang="zh-CN" altLang="en-US" dirty="0">
              <a:solidFill>
                <a:srgbClr val="000000"/>
              </a:solidFill>
              <a:latin typeface="微软雅黑"/>
              <a:ea typeface="微软雅黑"/>
              <a:cs typeface="微软雅黑"/>
            </a:endParaRPr>
          </a:p>
        </p:txBody>
      </p:sp>
      <p:cxnSp>
        <p:nvCxnSpPr>
          <p:cNvPr id="7" name="直线连接符 6"/>
          <p:cNvCxnSpPr>
            <a:stCxn id="3" idx="3"/>
          </p:cNvCxnSpPr>
          <p:nvPr/>
        </p:nvCxnSpPr>
        <p:spPr>
          <a:xfrm>
            <a:off x="2271829" y="2624400"/>
            <a:ext cx="664540" cy="648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11" name="直线连接符 10"/>
          <p:cNvCxnSpPr/>
          <p:nvPr/>
        </p:nvCxnSpPr>
        <p:spPr>
          <a:xfrm>
            <a:off x="2945687" y="1561680"/>
            <a:ext cx="7200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28" name="直线连接符 27"/>
          <p:cNvCxnSpPr/>
          <p:nvPr/>
        </p:nvCxnSpPr>
        <p:spPr>
          <a:xfrm>
            <a:off x="2942848" y="3709920"/>
            <a:ext cx="7200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29" name="直线连接符 28"/>
          <p:cNvCxnSpPr/>
          <p:nvPr/>
        </p:nvCxnSpPr>
        <p:spPr>
          <a:xfrm>
            <a:off x="2936369" y="2630880"/>
            <a:ext cx="720000" cy="0"/>
          </a:xfrm>
          <a:prstGeom prst="line">
            <a:avLst/>
          </a:prstGeom>
          <a:ln w="12700" cmpd="sng"/>
        </p:spPr>
        <p:style>
          <a:lnRef idx="2">
            <a:schemeClr val="accent1"/>
          </a:lnRef>
          <a:fillRef idx="0">
            <a:schemeClr val="accent1"/>
          </a:fillRef>
          <a:effectRef idx="1">
            <a:schemeClr val="accent1"/>
          </a:effectRef>
          <a:fontRef idx="minor">
            <a:schemeClr val="tx1"/>
          </a:fontRef>
        </p:style>
      </p:cxnSp>
      <p:cxnSp>
        <p:nvCxnSpPr>
          <p:cNvPr id="30" name="直线连接符 29"/>
          <p:cNvCxnSpPr/>
          <p:nvPr/>
        </p:nvCxnSpPr>
        <p:spPr>
          <a:xfrm>
            <a:off x="2936369" y="1555200"/>
            <a:ext cx="0" cy="2160000"/>
          </a:xfrm>
          <a:prstGeom prst="line">
            <a:avLst/>
          </a:prstGeom>
          <a:ln w="12700" cmpd="sng"/>
        </p:spPr>
        <p:style>
          <a:lnRef idx="2">
            <a:schemeClr val="accent1"/>
          </a:lnRef>
          <a:fillRef idx="0">
            <a:schemeClr val="accent1"/>
          </a:fillRef>
          <a:effectRef idx="1">
            <a:schemeClr val="accent1"/>
          </a:effectRef>
          <a:fontRef idx="minor">
            <a:schemeClr val="tx1"/>
          </a:fontRef>
        </p:style>
      </p:cxnSp>
      <p:sp>
        <p:nvSpPr>
          <p:cNvPr id="33" name="矩形 32"/>
          <p:cNvSpPr/>
          <p:nvPr/>
        </p:nvSpPr>
        <p:spPr>
          <a:xfrm>
            <a:off x="3671383" y="1121040"/>
            <a:ext cx="3628432" cy="907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3671382" y="3248640"/>
            <a:ext cx="3628433" cy="110592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3664903" y="2180640"/>
            <a:ext cx="3634912" cy="9072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3762088" y="1231200"/>
            <a:ext cx="3615474" cy="677108"/>
          </a:xfrm>
          <a:prstGeom prst="rect">
            <a:avLst/>
          </a:prstGeom>
          <a:noFill/>
        </p:spPr>
        <p:txBody>
          <a:bodyPr wrap="square" rtlCol="0">
            <a:spAutoFit/>
          </a:bodyPr>
          <a:lstStyle/>
          <a:p>
            <a:r>
              <a:rPr lang="zh-CN" altLang="en-US" sz="1300" b="1" dirty="0" smtClean="0">
                <a:solidFill>
                  <a:srgbClr val="000000"/>
                </a:solidFill>
                <a:latin typeface="微软雅黑 Light" panose="020B0502040204020203" pitchFamily="34" charset="-122"/>
                <a:ea typeface="微软雅黑 Light" panose="020B0502040204020203" pitchFamily="34" charset="-122"/>
                <a:cs typeface="Hiragino Sans GB W3"/>
              </a:rPr>
              <a:t>人群基数大</a:t>
            </a:r>
            <a:endParaRPr lang="en-US" altLang="zh-CN" sz="1300" b="1" dirty="0" smtClean="0">
              <a:solidFill>
                <a:srgbClr val="000000"/>
              </a:solidFill>
              <a:latin typeface="微软雅黑 Light" panose="020B0502040204020203" pitchFamily="34" charset="-122"/>
              <a:ea typeface="微软雅黑 Light" panose="020B0502040204020203" pitchFamily="34" charset="-122"/>
              <a:cs typeface="Hiragino Sans GB W3"/>
            </a:endParaRPr>
          </a:p>
          <a:p>
            <a:endParaRPr lang="en-US" altLang="zh-CN" sz="500" dirty="0" smtClean="0">
              <a:solidFill>
                <a:srgbClr val="000000"/>
              </a:solidFill>
              <a:latin typeface="微软雅黑 Light" panose="020B0502040204020203" pitchFamily="34" charset="-122"/>
              <a:ea typeface="微软雅黑 Light" panose="020B0502040204020203" pitchFamily="34" charset="-122"/>
              <a:cs typeface="Hiragino Sans GB W3"/>
            </a:endParaRPr>
          </a:p>
          <a:p>
            <a:pPr marL="171450" indent="-171450">
              <a:buFont typeface="Arial"/>
              <a:buChar char="•"/>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国家统计局公报，截至</a:t>
            </a:r>
            <a:r>
              <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16</a:t>
            </a: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年末我国</a:t>
            </a:r>
            <a:r>
              <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0-15</a:t>
            </a: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岁人口约有</a:t>
            </a:r>
            <a:r>
              <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2.4</a:t>
            </a: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亿</a:t>
            </a:r>
          </a:p>
          <a:p>
            <a:pPr marL="171450" indent="-171450">
              <a:buFont typeface="Arial"/>
              <a:buChar char="•"/>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二胎政策推行，潜在适龄用户增长数量客观</a:t>
            </a:r>
            <a:endPar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37" name="文本框 36"/>
          <p:cNvSpPr txBox="1"/>
          <p:nvPr/>
        </p:nvSpPr>
        <p:spPr>
          <a:xfrm>
            <a:off x="3762088" y="2292326"/>
            <a:ext cx="2831482" cy="677108"/>
          </a:xfrm>
          <a:prstGeom prst="rect">
            <a:avLst/>
          </a:prstGeom>
          <a:noFill/>
        </p:spPr>
        <p:txBody>
          <a:bodyPr wrap="square" rtlCol="0">
            <a:spAutoFit/>
          </a:bodyPr>
          <a:lstStyle/>
          <a:p>
            <a:r>
              <a:rPr lang="zh-CN" altLang="en-US" sz="1300" b="1" dirty="0" smtClean="0">
                <a:solidFill>
                  <a:srgbClr val="000000"/>
                </a:solidFill>
                <a:latin typeface="微软雅黑 Light" panose="020B0502040204020203" pitchFamily="34" charset="-122"/>
                <a:ea typeface="微软雅黑 Light" panose="020B0502040204020203" pitchFamily="34" charset="-122"/>
                <a:cs typeface="Hiragino Sans GB W3"/>
              </a:rPr>
              <a:t>社会关注度高</a:t>
            </a:r>
            <a:endParaRPr lang="en-US" altLang="zh-CN" sz="1300" b="1" dirty="0" smtClean="0">
              <a:solidFill>
                <a:srgbClr val="000000"/>
              </a:solidFill>
              <a:latin typeface="微软雅黑 Light" panose="020B0502040204020203" pitchFamily="34" charset="-122"/>
              <a:ea typeface="微软雅黑 Light" panose="020B0502040204020203" pitchFamily="34" charset="-122"/>
              <a:cs typeface="Hiragino Sans GB W3"/>
            </a:endParaRPr>
          </a:p>
          <a:p>
            <a:endParaRPr lang="en-US" altLang="zh-CN" sz="500" dirty="0" smtClean="0">
              <a:solidFill>
                <a:srgbClr val="000000"/>
              </a:solidFill>
              <a:latin typeface="微软雅黑 Light" panose="020B0502040204020203" pitchFamily="34" charset="-122"/>
              <a:ea typeface="微软雅黑 Light" panose="020B0502040204020203" pitchFamily="34" charset="-122"/>
              <a:cs typeface="Hiragino Sans GB W3"/>
            </a:endParaRPr>
          </a:p>
          <a:p>
            <a:pPr marL="171450" indent="-171450">
              <a:buFont typeface="Arial"/>
              <a:buChar char="•"/>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儿童安全事件频发引发家长忧虑</a:t>
            </a:r>
            <a:endPar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a:p>
            <a:pPr marL="171450" indent="-171450">
              <a:buFont typeface="Arial"/>
              <a:buChar char="•"/>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沉迷手机游戏呈现低龄化发展趋势</a:t>
            </a:r>
            <a:endPar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38" name="文本框 37"/>
          <p:cNvSpPr txBox="1"/>
          <p:nvPr/>
        </p:nvSpPr>
        <p:spPr>
          <a:xfrm>
            <a:off x="3742651" y="3316246"/>
            <a:ext cx="3634128" cy="984885"/>
          </a:xfrm>
          <a:prstGeom prst="rect">
            <a:avLst/>
          </a:prstGeom>
          <a:noFill/>
        </p:spPr>
        <p:txBody>
          <a:bodyPr wrap="square" rtlCol="0">
            <a:spAutoFit/>
          </a:bodyPr>
          <a:lstStyle/>
          <a:p>
            <a:r>
              <a:rPr lang="zh-CN" altLang="en-US" sz="1300" b="1" dirty="0" smtClean="0">
                <a:solidFill>
                  <a:srgbClr val="000000"/>
                </a:solidFill>
                <a:latin typeface="微软雅黑 Light" panose="020B0502040204020203" pitchFamily="34" charset="-122"/>
                <a:ea typeface="微软雅黑 Light" panose="020B0502040204020203" pitchFamily="34" charset="-122"/>
                <a:cs typeface="Hiragino Sans GB W3"/>
              </a:rPr>
              <a:t>消费观念转变</a:t>
            </a:r>
            <a:endParaRPr lang="en-US" altLang="zh-CN" sz="1300" b="1" dirty="0" smtClean="0">
              <a:solidFill>
                <a:srgbClr val="000000"/>
              </a:solidFill>
              <a:latin typeface="微软雅黑 Light" panose="020B0502040204020203" pitchFamily="34" charset="-122"/>
              <a:ea typeface="微软雅黑 Light" panose="020B0502040204020203" pitchFamily="34" charset="-122"/>
              <a:cs typeface="Hiragino Sans GB W3"/>
            </a:endParaRPr>
          </a:p>
          <a:p>
            <a:endParaRPr lang="en-US" altLang="zh-CN" sz="500" dirty="0" smtClean="0">
              <a:solidFill>
                <a:srgbClr val="000000"/>
              </a:solidFill>
              <a:latin typeface="微软雅黑 Light" panose="020B0502040204020203" pitchFamily="34" charset="-122"/>
              <a:ea typeface="微软雅黑 Light" panose="020B0502040204020203" pitchFamily="34" charset="-122"/>
              <a:cs typeface="Hiragino Sans GB W3"/>
            </a:endParaRPr>
          </a:p>
          <a:p>
            <a:pPr marL="171450" indent="-171450">
              <a:buFont typeface="Arial"/>
              <a:buChar char="•"/>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国家统计局公报，</a:t>
            </a:r>
            <a:r>
              <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16</a:t>
            </a: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年我国居民人均可支配收入较上年实际增长</a:t>
            </a:r>
            <a:r>
              <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6.3%</a:t>
            </a:r>
          </a:p>
          <a:p>
            <a:pPr marL="171450" indent="-171450">
              <a:buFont typeface="Arial"/>
              <a:buChar char="•"/>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教育文化娱乐方面人均支出较上年增长</a:t>
            </a:r>
            <a:r>
              <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11.1%</a:t>
            </a: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endPar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a:p>
            <a:pPr marL="171450" indent="-171450">
              <a:buFont typeface="Arial"/>
              <a:buChar char="•"/>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智能设备有望成为新的消费热点</a:t>
            </a:r>
            <a:endPar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7702910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32"/>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市场分析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已有解决方案</a:t>
            </a:r>
            <a:r>
              <a:rPr kumimoji="1" lang="en-US" altLang="zh-CN" sz="28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200" dirty="0">
              <a:latin typeface="微软雅黑 Light" panose="020B0502040204020203" pitchFamily="34" charset="-122"/>
              <a:ea typeface="微软雅黑 Light" panose="020B0502040204020203" pitchFamily="34" charset="-122"/>
              <a:cs typeface="Hiragino Sans GB W3"/>
            </a:endParaRPr>
          </a:p>
        </p:txBody>
      </p:sp>
      <p:sp>
        <p:nvSpPr>
          <p:cNvPr id="9" name="椭圆 8"/>
          <p:cNvSpPr/>
          <p:nvPr/>
        </p:nvSpPr>
        <p:spPr>
          <a:xfrm>
            <a:off x="3431992" y="1719569"/>
            <a:ext cx="2315214" cy="2315214"/>
          </a:xfrm>
          <a:prstGeom prst="ellipse">
            <a:avLst/>
          </a:prstGeom>
          <a:noFill/>
          <a:ln w="127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圆角矩形 15"/>
          <p:cNvSpPr/>
          <p:nvPr/>
        </p:nvSpPr>
        <p:spPr>
          <a:xfrm>
            <a:off x="4171518" y="1549547"/>
            <a:ext cx="834881" cy="495636"/>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16"/>
          <p:cNvSpPr/>
          <p:nvPr/>
        </p:nvSpPr>
        <p:spPr>
          <a:xfrm>
            <a:off x="5306247" y="3055301"/>
            <a:ext cx="834881" cy="495636"/>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p:cNvSpPr/>
          <p:nvPr/>
        </p:nvSpPr>
        <p:spPr>
          <a:xfrm>
            <a:off x="3053460" y="3081221"/>
            <a:ext cx="834881" cy="495636"/>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4277349" y="1616215"/>
            <a:ext cx="623219" cy="338554"/>
          </a:xfrm>
          <a:prstGeom prst="rect">
            <a:avLst/>
          </a:prstGeom>
          <a:noFill/>
        </p:spPr>
        <p:txBody>
          <a:bodyPr wrap="square" rtlCol="0">
            <a:spAutoFit/>
          </a:bodyPr>
          <a:lstStyle/>
          <a:p>
            <a:r>
              <a:rPr lang="zh-CN" altLang="en-US" sz="1600" dirty="0" smtClean="0">
                <a:solidFill>
                  <a:srgbClr val="FFFFFF"/>
                </a:solidFill>
                <a:latin typeface="微软雅黑 Light" panose="020B0502040204020203" pitchFamily="34" charset="-122"/>
                <a:ea typeface="微软雅黑 Light" panose="020B0502040204020203" pitchFamily="34" charset="-122"/>
                <a:cs typeface="Hiragino Sans GB W3"/>
              </a:rPr>
              <a:t>服务</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p:txBody>
      </p:sp>
      <p:sp>
        <p:nvSpPr>
          <p:cNvPr id="20" name="文本框 19"/>
          <p:cNvSpPr txBox="1"/>
          <p:nvPr/>
        </p:nvSpPr>
        <p:spPr>
          <a:xfrm>
            <a:off x="4134382" y="960269"/>
            <a:ext cx="2658904" cy="553998"/>
          </a:xfrm>
          <a:prstGeom prst="rect">
            <a:avLst/>
          </a:prstGeom>
          <a:noFill/>
        </p:spPr>
        <p:txBody>
          <a:bodyPr wrap="square" rtlCol="0">
            <a:spAutoFit/>
          </a:bodyPr>
          <a:lstStyle/>
          <a:p>
            <a:pPr marL="285750" indent="-285750">
              <a:buSzPct val="86000"/>
              <a:buFont typeface="Arial"/>
              <a:buChar char="•"/>
            </a:pPr>
            <a:r>
              <a:rPr lang="zh-CN" altLang="en-US" sz="1500" dirty="0" smtClean="0">
                <a:latin typeface="微软雅黑 Light" panose="020B0502040204020203" pitchFamily="34" charset="-122"/>
                <a:ea typeface="微软雅黑 Light" panose="020B0502040204020203" pitchFamily="34" charset="-122"/>
                <a:cs typeface="Hiragino Sans GB W3"/>
              </a:rPr>
              <a:t>腾讯守护平台</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marL="285750" indent="-285750">
              <a:buSzPct val="86000"/>
              <a:buFont typeface="Arial"/>
              <a:buChar char="•"/>
            </a:pPr>
            <a:r>
              <a:rPr lang="zh-CN" altLang="en-US" sz="1500" dirty="0" smtClean="0">
                <a:latin typeface="微软雅黑 Light" panose="020B0502040204020203" pitchFamily="34" charset="-122"/>
                <a:ea typeface="微软雅黑 Light" panose="020B0502040204020203" pitchFamily="34" charset="-122"/>
                <a:cs typeface="Hiragino Sans GB W3"/>
              </a:rPr>
              <a:t>华为学生模式</a:t>
            </a:r>
            <a:endParaRPr lang="en-US" altLang="zh-CN" sz="1500" dirty="0" smtClean="0">
              <a:latin typeface="微软雅黑 Light" panose="020B0502040204020203" pitchFamily="34" charset="-122"/>
              <a:ea typeface="微软雅黑 Light" panose="020B0502040204020203" pitchFamily="34" charset="-122"/>
              <a:cs typeface="Hiragino Sans GB W3"/>
            </a:endParaRPr>
          </a:p>
        </p:txBody>
      </p:sp>
      <p:sp>
        <p:nvSpPr>
          <p:cNvPr id="21" name="文本框 20"/>
          <p:cNvSpPr txBox="1"/>
          <p:nvPr/>
        </p:nvSpPr>
        <p:spPr>
          <a:xfrm>
            <a:off x="3152948" y="3160103"/>
            <a:ext cx="623219" cy="338554"/>
          </a:xfrm>
          <a:prstGeom prst="rect">
            <a:avLst/>
          </a:prstGeom>
          <a:noFill/>
        </p:spPr>
        <p:txBody>
          <a:bodyPr wrap="square" rtlCol="0">
            <a:spAutoFit/>
          </a:bodyPr>
          <a:lstStyle/>
          <a:p>
            <a:r>
              <a:rPr lang="zh-CN" altLang="en-US" sz="1600" dirty="0" smtClean="0">
                <a:solidFill>
                  <a:srgbClr val="FFFFFF"/>
                </a:solidFill>
                <a:latin typeface="微软雅黑 Light" panose="020B0502040204020203" pitchFamily="34" charset="-122"/>
                <a:ea typeface="微软雅黑 Light" panose="020B0502040204020203" pitchFamily="34" charset="-122"/>
                <a:cs typeface="Hiragino Sans GB W3"/>
              </a:rPr>
              <a:t>硬件</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p:txBody>
      </p:sp>
      <p:sp>
        <p:nvSpPr>
          <p:cNvPr id="22" name="文本框 21"/>
          <p:cNvSpPr txBox="1"/>
          <p:nvPr/>
        </p:nvSpPr>
        <p:spPr>
          <a:xfrm>
            <a:off x="1671792" y="3071055"/>
            <a:ext cx="1260526" cy="553998"/>
          </a:xfrm>
          <a:prstGeom prst="rect">
            <a:avLst/>
          </a:prstGeom>
          <a:noFill/>
        </p:spPr>
        <p:txBody>
          <a:bodyPr wrap="square" rtlCol="0">
            <a:spAutoFit/>
          </a:bodyPr>
          <a:lstStyle/>
          <a:p>
            <a:pPr marL="285750" indent="-285750">
              <a:buSzPct val="86000"/>
              <a:buFont typeface="Arial"/>
              <a:buChar char="•"/>
            </a:pPr>
            <a:r>
              <a:rPr lang="zh-CN" altLang="en-US" sz="1500" dirty="0" smtClean="0">
                <a:latin typeface="微软雅黑 Light" panose="020B0502040204020203" pitchFamily="34" charset="-122"/>
                <a:ea typeface="微软雅黑 Light" panose="020B0502040204020203" pitchFamily="34" charset="-122"/>
                <a:cs typeface="Hiragino Sans GB W3"/>
              </a:rPr>
              <a:t>儿童手表</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marL="285750" indent="-285750">
              <a:buSzPct val="86000"/>
              <a:buFont typeface="Arial"/>
              <a:buChar char="•"/>
            </a:pPr>
            <a:r>
              <a:rPr lang="zh-CN" altLang="en-US" sz="1500" dirty="0" smtClean="0">
                <a:latin typeface="微软雅黑 Light" panose="020B0502040204020203" pitchFamily="34" charset="-122"/>
                <a:ea typeface="微软雅黑 Light" panose="020B0502040204020203" pitchFamily="34" charset="-122"/>
                <a:cs typeface="Hiragino Sans GB W3"/>
              </a:rPr>
              <a:t>儿童手机</a:t>
            </a:r>
            <a:endParaRPr lang="en-US" altLang="zh-CN" sz="1500" dirty="0" smtClean="0">
              <a:latin typeface="微软雅黑 Light" panose="020B0502040204020203" pitchFamily="34" charset="-122"/>
              <a:ea typeface="微软雅黑 Light" panose="020B0502040204020203" pitchFamily="34" charset="-122"/>
              <a:cs typeface="Hiragino Sans GB W3"/>
            </a:endParaRPr>
          </a:p>
        </p:txBody>
      </p:sp>
      <p:sp>
        <p:nvSpPr>
          <p:cNvPr id="23" name="文本框 22"/>
          <p:cNvSpPr txBox="1"/>
          <p:nvPr/>
        </p:nvSpPr>
        <p:spPr>
          <a:xfrm>
            <a:off x="6211682" y="3045135"/>
            <a:ext cx="1260526" cy="2400657"/>
          </a:xfrm>
          <a:prstGeom prst="rect">
            <a:avLst/>
          </a:prstGeom>
          <a:noFill/>
        </p:spPr>
        <p:txBody>
          <a:bodyPr wrap="square" rtlCol="0">
            <a:spAutoFit/>
          </a:bodyPr>
          <a:lstStyle/>
          <a:p>
            <a:pPr marL="285750" indent="-285750">
              <a:buSzPct val="86000"/>
              <a:buFont typeface="Arial"/>
              <a:buChar char="•"/>
            </a:pPr>
            <a:r>
              <a:rPr lang="zh-CN" altLang="en-US" sz="15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marL="285750" indent="-285750">
              <a:buSzPct val="86000"/>
              <a:buFont typeface="Arial"/>
              <a:buChar char="•"/>
            </a:pPr>
            <a:r>
              <a:rPr lang="zh-CN" altLang="en-US" sz="1500" dirty="0">
                <a:latin typeface="微软雅黑 Light" panose="020B0502040204020203" pitchFamily="34" charset="-122"/>
                <a:ea typeface="微软雅黑 Light" panose="020B0502040204020203" pitchFamily="34" charset="-122"/>
                <a:cs typeface="Hiragino Sans GB W3"/>
              </a:rPr>
              <a:t>妈妈</a:t>
            </a:r>
            <a:r>
              <a:rPr lang="zh-CN" altLang="en-US" sz="1500" dirty="0" smtClean="0">
                <a:latin typeface="微软雅黑 Light" panose="020B0502040204020203" pitchFamily="34" charset="-122"/>
                <a:ea typeface="微软雅黑 Light" panose="020B0502040204020203" pitchFamily="34" charset="-122"/>
                <a:cs typeface="Hiragino Sans GB W3"/>
              </a:rPr>
              <a:t>安心</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marL="285750" indent="-285750">
              <a:buSzPct val="86000"/>
              <a:buFont typeface="Arial"/>
              <a:buChar char="•"/>
            </a:pPr>
            <a:r>
              <a:rPr lang="zh-CN" altLang="en-US" sz="1500" dirty="0" smtClean="0">
                <a:latin typeface="微软雅黑 Light" panose="020B0502040204020203" pitchFamily="34" charset="-122"/>
                <a:ea typeface="微软雅黑 Light" panose="020B0502040204020203" pitchFamily="34" charset="-122"/>
                <a:cs typeface="Hiragino Sans GB W3"/>
              </a:rPr>
              <a:t>熊孩宝</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marL="285750" indent="-285750">
              <a:buSzPct val="86000"/>
              <a:buFont typeface="Arial"/>
              <a:buChar char="•"/>
            </a:pPr>
            <a:r>
              <a:rPr lang="zh-CN" altLang="en-US" sz="1500" dirty="0" smtClean="0">
                <a:latin typeface="微软雅黑 Light" panose="020B0502040204020203" pitchFamily="34" charset="-122"/>
                <a:ea typeface="微软雅黑 Light" panose="020B0502040204020203" pitchFamily="34" charset="-122"/>
                <a:cs typeface="Hiragino Sans GB W3"/>
              </a:rPr>
              <a:t>爱熊宝</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marL="285750" indent="-285750">
              <a:buSzPct val="86000"/>
              <a:buFont typeface="Arial"/>
              <a:buChar char="•"/>
            </a:pPr>
            <a:r>
              <a:rPr lang="zh-CN" altLang="en-US" sz="1500" dirty="0" smtClean="0">
                <a:latin typeface="微软雅黑 Light" panose="020B0502040204020203" pitchFamily="34" charset="-122"/>
                <a:ea typeface="微软雅黑 Light" panose="020B0502040204020203" pitchFamily="34" charset="-122"/>
                <a:cs typeface="Hiragino Sans GB W3"/>
              </a:rPr>
              <a:t>袋鼠家</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marL="285750" indent="-285750">
              <a:buSzPct val="86000"/>
              <a:buFont typeface="Arial"/>
              <a:buChar char="•"/>
            </a:pPr>
            <a:r>
              <a:rPr lang="zh-CN" altLang="en-US" sz="1500" dirty="0" smtClean="0">
                <a:latin typeface="微软雅黑 Light" panose="020B0502040204020203" pitchFamily="34" charset="-122"/>
                <a:ea typeface="微软雅黑 Light" panose="020B0502040204020203" pitchFamily="34" charset="-122"/>
                <a:cs typeface="Hiragino Sans GB W3"/>
              </a:rPr>
              <a:t>小绿伞</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marL="285750" indent="-285750">
              <a:buSzPct val="86000"/>
              <a:buFont typeface="Arial"/>
              <a:buChar char="•"/>
            </a:pPr>
            <a:r>
              <a:rPr lang="zh-CN" altLang="en-US" sz="1500" dirty="0" smtClean="0">
                <a:latin typeface="微软雅黑 Light" panose="020B0502040204020203" pitchFamily="34" charset="-122"/>
                <a:ea typeface="微软雅黑 Light" panose="020B0502040204020203" pitchFamily="34" charset="-122"/>
                <a:cs typeface="Hiragino Sans GB W3"/>
              </a:rPr>
              <a:t>优成长</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buSzPct val="86000"/>
            </a:pP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buSzPct val="86000"/>
            </a:pP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marL="285750" indent="-285750">
              <a:buSzPct val="86000"/>
              <a:buFont typeface="Arial"/>
              <a:buChar char="•"/>
            </a:pPr>
            <a:endParaRPr lang="en-US" altLang="zh-CN" sz="1500" dirty="0" smtClean="0">
              <a:latin typeface="微软雅黑 Light" panose="020B0502040204020203" pitchFamily="34" charset="-122"/>
              <a:ea typeface="微软雅黑 Light" panose="020B0502040204020203" pitchFamily="34" charset="-122"/>
              <a:cs typeface="Hiragino Sans GB W3"/>
            </a:endParaRPr>
          </a:p>
        </p:txBody>
      </p:sp>
      <p:sp>
        <p:nvSpPr>
          <p:cNvPr id="24" name="文本框 23"/>
          <p:cNvSpPr txBox="1"/>
          <p:nvPr/>
        </p:nvSpPr>
        <p:spPr>
          <a:xfrm>
            <a:off x="5412078" y="3124357"/>
            <a:ext cx="623219" cy="338554"/>
          </a:xfrm>
          <a:prstGeom prst="rect">
            <a:avLst/>
          </a:prstGeom>
          <a:noFill/>
        </p:spPr>
        <p:txBody>
          <a:bodyPr wrap="square" rtlCol="0">
            <a:spAutoFit/>
          </a:bodyPr>
          <a:lstStyle/>
          <a:p>
            <a:r>
              <a:rPr lang="zh-CN" altLang="en-US" sz="1600" dirty="0" smtClean="0">
                <a:solidFill>
                  <a:srgbClr val="FFFFFF"/>
                </a:solidFill>
                <a:latin typeface="微软雅黑 Light" panose="020B0502040204020203" pitchFamily="34" charset="-122"/>
                <a:ea typeface="微软雅黑 Light" panose="020B0502040204020203" pitchFamily="34" charset="-122"/>
                <a:cs typeface="Hiragino Sans GB W3"/>
              </a:rPr>
              <a:t>工具</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39991968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3094942" y="1004400"/>
            <a:ext cx="2954117" cy="2701440"/>
            <a:chOff x="440596" y="1004400"/>
            <a:chExt cx="2954117" cy="2701440"/>
          </a:xfrm>
        </p:grpSpPr>
        <p:sp>
          <p:nvSpPr>
            <p:cNvPr id="5" name="副标题 3"/>
            <p:cNvSpPr txBox="1">
              <a:spLocks/>
            </p:cNvSpPr>
            <p:nvPr/>
          </p:nvSpPr>
          <p:spPr>
            <a:xfrm>
              <a:off x="1454195" y="1334063"/>
              <a:ext cx="1604058" cy="23717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竞品分析</a:t>
              </a:r>
              <a:endParaRPr lang="en-US" altLang="zh-CN"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竞品选择</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功能分析</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特色亮点</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存在问题</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20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nvGrpSpPr>
            <p:cNvPr id="7" name="组 6"/>
            <p:cNvGrpSpPr/>
            <p:nvPr/>
          </p:nvGrpSpPr>
          <p:grpSpPr>
            <a:xfrm>
              <a:off x="440596" y="1004400"/>
              <a:ext cx="2954117" cy="2520000"/>
              <a:chOff x="440596" y="1004400"/>
              <a:chExt cx="2954117" cy="2520000"/>
            </a:xfrm>
          </p:grpSpPr>
          <p:sp>
            <p:nvSpPr>
              <p:cNvPr id="2" name="圆角矩形 1"/>
              <p:cNvSpPr/>
              <p:nvPr/>
            </p:nvSpPr>
            <p:spPr>
              <a:xfrm>
                <a:off x="874713" y="1004400"/>
                <a:ext cx="2520000" cy="25200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0596" y="1833840"/>
                <a:ext cx="868234" cy="8682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522393" y="1905120"/>
              <a:ext cx="704640" cy="707886"/>
            </a:xfrm>
            <a:prstGeom prst="rect">
              <a:avLst/>
            </a:prstGeom>
            <a:noFill/>
          </p:spPr>
          <p:txBody>
            <a:bodyPr wrap="none" rtlCol="0">
              <a:spAutoFit/>
            </a:bodyPr>
            <a:lstStyle/>
            <a:p>
              <a:r>
                <a:rPr kumimoji="1" lang="en-US" altLang="zh-CN" sz="4000" dirty="0" smtClean="0">
                  <a:solidFill>
                    <a:schemeClr val="bg1">
                      <a:lumMod val="50000"/>
                    </a:schemeClr>
                  </a:solidFill>
                </a:rPr>
                <a:t>02</a:t>
              </a:r>
              <a:endParaRPr kumimoji="1" lang="zh-CN" altLang="en-US" sz="4000" dirty="0">
                <a:solidFill>
                  <a:schemeClr val="bg1">
                    <a:lumMod val="50000"/>
                  </a:schemeClr>
                </a:solidFill>
              </a:endParaRPr>
            </a:p>
          </p:txBody>
        </p:sp>
      </p:grpSp>
    </p:spTree>
    <p:extLst>
      <p:ext uri="{BB962C8B-B14F-4D97-AF65-F5344CB8AC3E}">
        <p14:creationId xmlns:p14="http://schemas.microsoft.com/office/powerpoint/2010/main" val="30634106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32"/>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竞品分析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竞品选择</a:t>
            </a:r>
            <a:r>
              <a:rPr kumimoji="1" lang="en-US" altLang="zh-CN" sz="28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200" dirty="0">
              <a:latin typeface="微软雅黑 Light" panose="020B0502040204020203" pitchFamily="34" charset="-122"/>
              <a:ea typeface="微软雅黑 Light" panose="020B0502040204020203" pitchFamily="34" charset="-122"/>
              <a:cs typeface="Hiragino Sans GB W3"/>
            </a:endParaRPr>
          </a:p>
        </p:txBody>
      </p:sp>
      <p:sp>
        <p:nvSpPr>
          <p:cNvPr id="4" name="文本框 3"/>
          <p:cNvSpPr txBox="1"/>
          <p:nvPr/>
        </p:nvSpPr>
        <p:spPr>
          <a:xfrm>
            <a:off x="5253908" y="4708895"/>
            <a:ext cx="8208039" cy="361637"/>
          </a:xfrm>
          <a:prstGeom prst="rect">
            <a:avLst/>
          </a:prstGeom>
          <a:noFill/>
        </p:spPr>
        <p:txBody>
          <a:bodyPr wrap="square" rtlCol="0">
            <a:spAutoFit/>
          </a:bodyPr>
          <a:lstStyle/>
          <a:p>
            <a:pPr>
              <a:lnSpc>
                <a:spcPct val="150000"/>
              </a:lnSpc>
            </a:pPr>
            <a:r>
              <a:rPr kumimoji="1" lang="zh-CN" altLang="en-US" sz="600" dirty="0" smtClean="0">
                <a:latin typeface="微软雅黑 Light" panose="020B0502040204020203" pitchFamily="34" charset="-122"/>
                <a:ea typeface="微软雅黑 Light" panose="020B0502040204020203" pitchFamily="34" charset="-122"/>
                <a:cs typeface="Hiragino Sans GB W3"/>
              </a:rPr>
              <a:t>入选条件：核心竞品</a:t>
            </a:r>
            <a:r>
              <a:rPr kumimoji="1" lang="zh-CN" altLang="en-US" sz="600" dirty="0">
                <a:latin typeface="微软雅黑 Light" panose="020B0502040204020203" pitchFamily="34" charset="-122"/>
                <a:ea typeface="微软雅黑 Light" panose="020B0502040204020203" pitchFamily="34" charset="-122"/>
                <a:cs typeface="Hiragino Sans GB W3"/>
              </a:rPr>
              <a:t>。</a:t>
            </a:r>
            <a:r>
              <a:rPr kumimoji="1" lang="zh-CN" altLang="en-US" sz="600" dirty="0" smtClean="0">
                <a:latin typeface="微软雅黑 Light" panose="020B0502040204020203" pitchFamily="34" charset="-122"/>
                <a:ea typeface="微软雅黑 Light" panose="020B0502040204020203" pitchFamily="34" charset="-122"/>
                <a:cs typeface="Hiragino Sans GB W3"/>
              </a:rPr>
              <a:t>主要为带有</a:t>
            </a:r>
            <a:r>
              <a:rPr lang="zh-CN" altLang="en-US" sz="600" dirty="0" smtClean="0">
                <a:latin typeface="微软雅黑 Light" panose="020B0502040204020203" pitchFamily="34" charset="-122"/>
                <a:ea typeface="微软雅黑 Light" panose="020B0502040204020203" pitchFamily="34" charset="-122"/>
                <a:cs typeface="Hiragino Sans GB W3"/>
              </a:rPr>
              <a:t>家长与孩子端</a:t>
            </a:r>
            <a:r>
              <a:rPr lang="zh-CN" altLang="en-US" sz="600" dirty="0">
                <a:latin typeface="微软雅黑 Light" panose="020B0502040204020203" pitchFamily="34" charset="-122"/>
                <a:ea typeface="微软雅黑 Light" panose="020B0502040204020203" pitchFamily="34" charset="-122"/>
                <a:cs typeface="Hiragino Sans GB W3"/>
              </a:rPr>
              <a:t>；</a:t>
            </a:r>
            <a:r>
              <a:rPr lang="zh-CN" altLang="en-US" sz="600" dirty="0" smtClean="0">
                <a:latin typeface="微软雅黑 Light" panose="020B0502040204020203" pitchFamily="34" charset="-122"/>
                <a:ea typeface="微软雅黑 Light" panose="020B0502040204020203" pitchFamily="34" charset="-122"/>
                <a:cs typeface="Hiragino Sans GB W3"/>
              </a:rPr>
              <a:t>具有控制功能</a:t>
            </a:r>
            <a:r>
              <a:rPr lang="zh-CN" altLang="en-US" sz="600" dirty="0">
                <a:latin typeface="微软雅黑 Light" panose="020B0502040204020203" pitchFamily="34" charset="-122"/>
                <a:ea typeface="微软雅黑 Light" panose="020B0502040204020203" pitchFamily="34" charset="-122"/>
                <a:cs typeface="Hiragino Sans GB W3"/>
              </a:rPr>
              <a:t>；</a:t>
            </a:r>
            <a:r>
              <a:rPr lang="zh-CN" altLang="en-US" sz="600" dirty="0" smtClean="0">
                <a:latin typeface="微软雅黑 Light" panose="020B0502040204020203" pitchFamily="34" charset="-122"/>
                <a:ea typeface="微软雅黑 Light" panose="020B0502040204020203" pitchFamily="34" charset="-122"/>
                <a:cs typeface="Hiragino Sans GB W3"/>
              </a:rPr>
              <a:t>使用时体验较为流畅且功能完整的产品。</a:t>
            </a:r>
          </a:p>
          <a:p>
            <a:pPr>
              <a:lnSpc>
                <a:spcPct val="150000"/>
              </a:lnSpc>
            </a:pPr>
            <a:r>
              <a:rPr lang="zh-CN" altLang="en-US" sz="600" dirty="0" smtClean="0">
                <a:latin typeface="微软雅黑 Light" panose="020B0502040204020203" pitchFamily="34" charset="-122"/>
                <a:ea typeface="微软雅黑 Light" panose="020B0502040204020203" pitchFamily="34" charset="-122"/>
                <a:cs typeface="Hiragino Sans GB W3"/>
              </a:rPr>
              <a:t>*</a:t>
            </a:r>
            <a:r>
              <a:rPr lang="en-US" altLang="zh-CN" sz="600" dirty="0" smtClean="0">
                <a:latin typeface="微软雅黑 Light" panose="020B0502040204020203" pitchFamily="34" charset="-122"/>
                <a:ea typeface="微软雅黑 Light" panose="020B0502040204020203" pitchFamily="34" charset="-122"/>
                <a:cs typeface="Hiragino Sans GB W3"/>
              </a:rPr>
              <a:t> MIUI</a:t>
            </a:r>
            <a:r>
              <a:rPr lang="zh-CN" altLang="en-US" sz="600" dirty="0" smtClean="0">
                <a:latin typeface="微软雅黑 Light" panose="020B0502040204020203" pitchFamily="34" charset="-122"/>
                <a:ea typeface="微软雅黑 Light" panose="020B0502040204020203" pitchFamily="34" charset="-122"/>
                <a:cs typeface="Hiragino Sans GB W3"/>
              </a:rPr>
              <a:t>数据统计平台不提供日活低于</a:t>
            </a:r>
            <a:r>
              <a:rPr lang="en-US" altLang="zh-CN" sz="600" dirty="0" smtClean="0">
                <a:latin typeface="微软雅黑 Light" panose="020B0502040204020203" pitchFamily="34" charset="-122"/>
                <a:ea typeface="微软雅黑 Light" panose="020B0502040204020203" pitchFamily="34" charset="-122"/>
                <a:cs typeface="Hiragino Sans GB W3"/>
              </a:rPr>
              <a:t>500</a:t>
            </a:r>
            <a:r>
              <a:rPr lang="zh-CN" altLang="en-US" sz="600" dirty="0" smtClean="0">
                <a:latin typeface="微软雅黑 Light" panose="020B0502040204020203" pitchFamily="34" charset="-122"/>
                <a:ea typeface="微软雅黑 Light" panose="020B0502040204020203" pitchFamily="34" charset="-122"/>
                <a:cs typeface="Hiragino Sans GB W3"/>
              </a:rPr>
              <a:t>、日安装低于</a:t>
            </a:r>
            <a:r>
              <a:rPr lang="en-US" altLang="zh-CN" sz="600" dirty="0" smtClean="0">
                <a:latin typeface="微软雅黑 Light" panose="020B0502040204020203" pitchFamily="34" charset="-122"/>
                <a:ea typeface="微软雅黑 Light" panose="020B0502040204020203" pitchFamily="34" charset="-122"/>
                <a:cs typeface="Hiragino Sans GB W3"/>
              </a:rPr>
              <a:t>1000</a:t>
            </a:r>
            <a:r>
              <a:rPr lang="zh-CN" altLang="en-US" sz="600" dirty="0" smtClean="0">
                <a:latin typeface="微软雅黑 Light" panose="020B0502040204020203" pitchFamily="34" charset="-122"/>
                <a:ea typeface="微软雅黑 Light" panose="020B0502040204020203" pitchFamily="34" charset="-122"/>
                <a:cs typeface="Hiragino Sans GB W3"/>
              </a:rPr>
              <a:t>的应用数据统计信息</a:t>
            </a:r>
            <a:r>
              <a:rPr lang="zh-CN" altLang="en-US" sz="600" dirty="0">
                <a:latin typeface="微软雅黑 Light" panose="020B0502040204020203" pitchFamily="34" charset="-122"/>
                <a:ea typeface="微软雅黑 Light" panose="020B0502040204020203" pitchFamily="34" charset="-122"/>
                <a:cs typeface="Hiragino Sans GB W3"/>
              </a:rPr>
              <a:t>，</a:t>
            </a:r>
            <a:r>
              <a:rPr lang="zh-CN" altLang="en-US" sz="600" dirty="0" smtClean="0">
                <a:latin typeface="微软雅黑 Light" panose="020B0502040204020203" pitchFamily="34" charset="-122"/>
                <a:ea typeface="微软雅黑 Light" panose="020B0502040204020203" pitchFamily="34" charset="-122"/>
                <a:cs typeface="Hiragino Sans GB W3"/>
              </a:rPr>
              <a:t>暂无准确数据参考。</a:t>
            </a:r>
            <a:endParaRPr lang="en-US" altLang="zh-CN" sz="600" dirty="0" smtClean="0">
              <a:latin typeface="微软雅黑 Light" panose="020B0502040204020203" pitchFamily="34" charset="-122"/>
              <a:ea typeface="微软雅黑 Light" panose="020B0502040204020203" pitchFamily="34" charset="-122"/>
              <a:cs typeface="Hiragino Sans GB W3"/>
            </a:endParaRPr>
          </a:p>
        </p:txBody>
      </p:sp>
      <p:pic>
        <p:nvPicPr>
          <p:cNvPr id="5" name="图片 4" descr="downloa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90" y="1250727"/>
            <a:ext cx="954000" cy="958260"/>
          </a:xfrm>
          <a:prstGeom prst="roundRect">
            <a:avLst>
              <a:gd name="adj" fmla="val 8594"/>
            </a:avLst>
          </a:prstGeom>
          <a:solidFill>
            <a:srgbClr val="FFFFFF">
              <a:shade val="85000"/>
            </a:srgbClr>
          </a:solidFill>
          <a:ln w="3175" cmpd="sng">
            <a:solidFill>
              <a:srgbClr val="4F81BD"/>
            </a:solidFill>
          </a:ln>
          <a:effectLst>
            <a:reflection blurRad="12700" stA="38000" endPos="28000" dist="5000" dir="5400000" sy="-100000" algn="bl" rotWithShape="0"/>
          </a:effectLst>
        </p:spPr>
      </p:pic>
      <p:pic>
        <p:nvPicPr>
          <p:cNvPr id="6" name="图片 5" descr="download.png"/>
          <p:cNvPicPr>
            <a:picLocks/>
          </p:cNvPicPr>
          <p:nvPr/>
        </p:nvPicPr>
        <p:blipFill>
          <a:blip r:embed="rId3">
            <a:extLst>
              <a:ext uri="{28A0092B-C50C-407E-A947-70E740481C1C}">
                <a14:useLocalDpi xmlns:a14="http://schemas.microsoft.com/office/drawing/2010/main" val="0"/>
              </a:ext>
            </a:extLst>
          </a:blip>
          <a:stretch>
            <a:fillRect/>
          </a:stretch>
        </p:blipFill>
        <p:spPr>
          <a:xfrm>
            <a:off x="3040753" y="1250727"/>
            <a:ext cx="954000" cy="95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descr="download-1.jpg"/>
          <p:cNvPicPr>
            <a:picLocks/>
          </p:cNvPicPr>
          <p:nvPr/>
        </p:nvPicPr>
        <p:blipFill>
          <a:blip r:embed="rId4">
            <a:extLst>
              <a:ext uri="{28A0092B-C50C-407E-A947-70E740481C1C}">
                <a14:useLocalDpi xmlns:a14="http://schemas.microsoft.com/office/drawing/2010/main" val="0"/>
              </a:ext>
            </a:extLst>
          </a:blip>
          <a:stretch>
            <a:fillRect/>
          </a:stretch>
        </p:blipFill>
        <p:spPr>
          <a:xfrm>
            <a:off x="5137276" y="1250727"/>
            <a:ext cx="954000" cy="952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本框 7"/>
          <p:cNvSpPr txBox="1"/>
          <p:nvPr/>
        </p:nvSpPr>
        <p:spPr>
          <a:xfrm>
            <a:off x="310060" y="2531415"/>
            <a:ext cx="2438700" cy="338554"/>
          </a:xfrm>
          <a:prstGeom prst="rect">
            <a:avLst/>
          </a:prstGeom>
          <a:noFill/>
        </p:spPr>
        <p:txBody>
          <a:bodyPr wrap="square" rtlCol="0">
            <a:spAutoFit/>
          </a:bodyPr>
          <a:lstStyle/>
          <a:p>
            <a:pPr algn="ctr"/>
            <a:r>
              <a:rPr lang="en-US" altLang="zh-CN" sz="1600" b="1" dirty="0" err="1" smtClean="0">
                <a:latin typeface="微软雅黑 Light" panose="020B0502040204020203" pitchFamily="34" charset="-122"/>
                <a:ea typeface="微软雅黑 Light" panose="020B0502040204020203" pitchFamily="34" charset="-122"/>
                <a:cs typeface="Hiragino Sans GB W3"/>
              </a:rPr>
              <a:t>OurPact</a:t>
            </a:r>
            <a:r>
              <a:rPr lang="en-US" altLang="zh-CN" sz="1600" b="1" dirty="0">
                <a:latin typeface="微软雅黑 Light" panose="020B0502040204020203" pitchFamily="34" charset="-122"/>
                <a:ea typeface="微软雅黑 Light" panose="020B0502040204020203" pitchFamily="34" charset="-122"/>
                <a:cs typeface="Hiragino Sans GB W3"/>
              </a:rPr>
              <a:t> </a:t>
            </a:r>
            <a:r>
              <a:rPr lang="en-US" altLang="zh-CN" sz="1500" dirty="0" smtClean="0">
                <a:latin typeface="微软雅黑 Light" panose="020B0502040204020203" pitchFamily="34" charset="-122"/>
                <a:ea typeface="微软雅黑 Light" panose="020B0502040204020203" pitchFamily="34" charset="-122"/>
                <a:cs typeface="Hiragino Sans GB W3"/>
              </a:rPr>
              <a:t>v</a:t>
            </a:r>
            <a:r>
              <a:rPr lang="hr-HR" altLang="zh-CN" sz="1500" dirty="0" smtClean="0">
                <a:latin typeface="微软雅黑 Light" panose="020B0502040204020203" pitchFamily="34" charset="-122"/>
                <a:ea typeface="微软雅黑 Light" panose="020B0502040204020203" pitchFamily="34" charset="-122"/>
                <a:cs typeface="Hiragino Sans GB W3"/>
              </a:rPr>
              <a:t>4.6</a:t>
            </a:r>
            <a:endParaRPr lang="hr-HR"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0" name="文本框 9"/>
          <p:cNvSpPr txBox="1"/>
          <p:nvPr/>
        </p:nvSpPr>
        <p:spPr>
          <a:xfrm>
            <a:off x="2332434" y="2522406"/>
            <a:ext cx="2438700" cy="338554"/>
          </a:xfrm>
          <a:prstGeom prst="rect">
            <a:avLst/>
          </a:prstGeom>
          <a:noFill/>
          <a:ln>
            <a:noFill/>
          </a:ln>
        </p:spPr>
        <p:txBody>
          <a:bodyPr wrap="square" rtlCol="0">
            <a:spAutoFit/>
          </a:bodyPr>
          <a:lstStyle/>
          <a:p>
            <a:pPr algn="ctr"/>
            <a:r>
              <a:rPr lang="zh-CN" altLang="en-US" sz="1600" b="1" dirty="0" smtClean="0">
                <a:latin typeface="微软雅黑 Light" panose="020B0502040204020203" pitchFamily="34" charset="-122"/>
                <a:ea typeface="微软雅黑 Light" panose="020B0502040204020203" pitchFamily="34" charset="-122"/>
                <a:cs typeface="Hiragino Sans GB W3"/>
              </a:rPr>
              <a:t>格雷盒子</a:t>
            </a:r>
            <a:r>
              <a:rPr lang="en-US" altLang="zh-CN" sz="1500" b="1" dirty="0" smtClean="0">
                <a:latin typeface="微软雅黑 Light" panose="020B0502040204020203" pitchFamily="34" charset="-122"/>
                <a:ea typeface="微软雅黑 Light" panose="020B0502040204020203" pitchFamily="34" charset="-122"/>
                <a:cs typeface="Hiragino Sans GB W3"/>
              </a:rPr>
              <a:t> </a:t>
            </a:r>
            <a:r>
              <a:rPr lang="en-US" altLang="zh-CN" sz="1500" dirty="0" smtClean="0">
                <a:latin typeface="微软雅黑 Light" panose="020B0502040204020203" pitchFamily="34" charset="-122"/>
                <a:ea typeface="微软雅黑 Light" panose="020B0502040204020203" pitchFamily="34" charset="-122"/>
                <a:cs typeface="Hiragino Sans GB W3"/>
              </a:rPr>
              <a:t>v</a:t>
            </a:r>
            <a:r>
              <a:rPr lang="hr-HR" altLang="zh-CN" sz="1500" dirty="0" smtClean="0">
                <a:latin typeface="微软雅黑 Light" panose="020B0502040204020203" pitchFamily="34" charset="-122"/>
                <a:ea typeface="微软雅黑 Light" panose="020B0502040204020203" pitchFamily="34" charset="-122"/>
                <a:cs typeface="Hiragino Sans GB W3"/>
              </a:rPr>
              <a:t>5.9.4</a:t>
            </a:r>
            <a:endParaRPr lang="en-US" altLang="zh-CN" sz="15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4442670" y="2509418"/>
            <a:ext cx="2438700" cy="323165"/>
          </a:xfrm>
          <a:prstGeom prst="rect">
            <a:avLst/>
          </a:prstGeom>
          <a:noFill/>
        </p:spPr>
        <p:txBody>
          <a:bodyPr wrap="square" rtlCol="0">
            <a:spAutoFit/>
          </a:bodyPr>
          <a:lstStyle/>
          <a:p>
            <a:pPr algn="ctr"/>
            <a:r>
              <a:rPr lang="zh-CN" altLang="en-US" sz="1500" b="1" dirty="0" smtClean="0">
                <a:latin typeface="微软雅黑 Light" panose="020B0502040204020203" pitchFamily="34" charset="-122"/>
                <a:ea typeface="微软雅黑 Light" panose="020B0502040204020203" pitchFamily="34" charset="-122"/>
                <a:cs typeface="Hiragino Sans GB W3"/>
              </a:rPr>
              <a:t>熊孩宝</a:t>
            </a:r>
            <a:r>
              <a:rPr lang="en-US" altLang="zh-CN" sz="1500" dirty="0" smtClean="0">
                <a:latin typeface="微软雅黑 Light" panose="020B0502040204020203" pitchFamily="34" charset="-122"/>
                <a:ea typeface="微软雅黑 Light" panose="020B0502040204020203" pitchFamily="34" charset="-122"/>
                <a:cs typeface="Hiragino Sans GB W3"/>
              </a:rPr>
              <a:t> v</a:t>
            </a:r>
            <a:r>
              <a:rPr lang="hr-HR" altLang="zh-CN" sz="1500" dirty="0" smtClean="0">
                <a:latin typeface="微软雅黑 Light" panose="020B0502040204020203" pitchFamily="34" charset="-122"/>
                <a:ea typeface="微软雅黑 Light" panose="020B0502040204020203" pitchFamily="34" charset="-122"/>
                <a:cs typeface="Hiragino Sans GB W3"/>
              </a:rPr>
              <a:t>4.6</a:t>
            </a:r>
            <a:endParaRPr lang="hr-HR" altLang="zh-CN" sz="1600" dirty="0" smtClean="0">
              <a:solidFill>
                <a:srgbClr val="595959"/>
              </a:solidFill>
              <a:latin typeface="微软雅黑 Light" panose="020B0502040204020203" pitchFamily="34" charset="-122"/>
              <a:ea typeface="微软雅黑 Light" panose="020B0502040204020203" pitchFamily="34" charset="-122"/>
              <a:cs typeface="Hiragino Sans GB W3"/>
            </a:endParaRPr>
          </a:p>
        </p:txBody>
      </p:sp>
      <p:pic>
        <p:nvPicPr>
          <p:cNvPr id="3" name="图片 2"/>
          <p:cNvPicPr>
            <a:picLocks/>
          </p:cNvPicPr>
          <p:nvPr/>
        </p:nvPicPr>
        <p:blipFill>
          <a:blip r:embed="rId5">
            <a:extLst>
              <a:ext uri="{28A0092B-C50C-407E-A947-70E740481C1C}">
                <a14:useLocalDpi xmlns:a14="http://schemas.microsoft.com/office/drawing/2010/main" val="0"/>
              </a:ext>
            </a:extLst>
          </a:blip>
          <a:stretch>
            <a:fillRect/>
          </a:stretch>
        </p:blipFill>
        <p:spPr>
          <a:xfrm>
            <a:off x="7034093" y="1254987"/>
            <a:ext cx="954000" cy="95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文本框 11"/>
          <p:cNvSpPr txBox="1"/>
          <p:nvPr/>
        </p:nvSpPr>
        <p:spPr>
          <a:xfrm>
            <a:off x="6248100" y="2517450"/>
            <a:ext cx="2438700" cy="338554"/>
          </a:xfrm>
          <a:prstGeom prst="rect">
            <a:avLst/>
          </a:prstGeom>
          <a:noFill/>
        </p:spPr>
        <p:txBody>
          <a:bodyPr wrap="square" rtlCol="0">
            <a:spAutoFit/>
          </a:bodyPr>
          <a:lstStyle/>
          <a:p>
            <a:pPr lvl="0" algn="ctr"/>
            <a:r>
              <a:rPr lang="zh-CN" altLang="en-US" sz="1600" b="1" dirty="0" smtClean="0">
                <a:latin typeface="微软雅黑 Light" panose="020B0502040204020203" pitchFamily="34" charset="-122"/>
                <a:ea typeface="微软雅黑 Light" panose="020B0502040204020203" pitchFamily="34" charset="-122"/>
                <a:cs typeface="Hiragino Sans GB W3"/>
              </a:rPr>
              <a:t>华为家长助手</a:t>
            </a:r>
            <a:endParaRPr lang="en-US" altLang="zh-CN" sz="1600" b="1"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310060" y="2923575"/>
            <a:ext cx="2438700" cy="1002839"/>
          </a:xfrm>
          <a:prstGeom prst="rect">
            <a:avLst/>
          </a:prstGeom>
          <a:noFill/>
        </p:spPr>
        <p:txBody>
          <a:bodyPr wrap="square" rtlCol="0">
            <a:spAutoFit/>
          </a:bodyPr>
          <a:lstStyle/>
          <a:p>
            <a:pPr algn="ctr">
              <a:lnSpc>
                <a:spcPct val="150000"/>
              </a:lnSpc>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应用市场 </a:t>
            </a:r>
            <a:r>
              <a:rPr lang="en-US" altLang="zh-CN" sz="1000" dirty="0" err="1"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ios</a:t>
            </a:r>
            <a:r>
              <a:rPr lang="zh-CN" altLang="en-US" sz="1000" dirty="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endPar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a:p>
            <a:pPr algn="ctr">
              <a:lnSpc>
                <a:spcPct val="150000"/>
              </a:lnSpc>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开发商 </a:t>
            </a:r>
            <a:r>
              <a:rPr lang="en-US" altLang="zh-CN" sz="1000" dirty="0" err="1">
                <a:solidFill>
                  <a:schemeClr val="tx1">
                    <a:lumMod val="65000"/>
                    <a:lumOff val="35000"/>
                  </a:schemeClr>
                </a:solidFill>
              </a:rPr>
              <a:t>Eturi</a:t>
            </a:r>
            <a:r>
              <a:rPr lang="en-US" altLang="zh-CN" sz="1000" dirty="0">
                <a:solidFill>
                  <a:schemeClr val="tx1">
                    <a:lumMod val="65000"/>
                    <a:lumOff val="35000"/>
                  </a:schemeClr>
                </a:solidFill>
              </a:rPr>
              <a:t> Corp</a:t>
            </a:r>
            <a:endPar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a:p>
            <a:pPr algn="ctr">
              <a:lnSpc>
                <a:spcPct val="150000"/>
              </a:lnSpc>
            </a:pPr>
            <a:r>
              <a:rPr lang="zh-CN" altLang="en-US" sz="1000" dirty="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上</a:t>
            </a: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架时间 </a:t>
            </a:r>
            <a:r>
              <a:rPr lang="en-US" altLang="zh-CN" sz="1000" dirty="0" smtClean="0">
                <a:solidFill>
                  <a:schemeClr val="tx1">
                    <a:lumMod val="65000"/>
                    <a:lumOff val="35000"/>
                  </a:schemeClr>
                </a:solidFill>
              </a:rPr>
              <a:t>17.4.13</a:t>
            </a:r>
          </a:p>
          <a:p>
            <a:pPr algn="ctr">
              <a:lnSpc>
                <a:spcPct val="150000"/>
              </a:lnSpc>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全年龄 </a:t>
            </a:r>
            <a:endParaRPr lang="hr-HR"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4" name="文本框 13"/>
          <p:cNvSpPr txBox="1"/>
          <p:nvPr/>
        </p:nvSpPr>
        <p:spPr>
          <a:xfrm>
            <a:off x="2332434" y="2923553"/>
            <a:ext cx="2438700" cy="1531188"/>
          </a:xfrm>
          <a:prstGeom prst="rect">
            <a:avLst/>
          </a:prstGeom>
          <a:noFill/>
          <a:ln>
            <a:noFill/>
          </a:ln>
        </p:spPr>
        <p:txBody>
          <a:bodyPr wrap="square" rtlCol="0">
            <a:spAutoFit/>
          </a:bodyPr>
          <a:lstStyle/>
          <a:p>
            <a:pPr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应</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用市场 </a:t>
            </a:r>
            <a:r>
              <a:rPr lang="en-US" altLang="zh-CN" sz="1000" dirty="0" err="1" smtClean="0">
                <a:solidFill>
                  <a:srgbClr val="595959"/>
                </a:solidFill>
                <a:latin typeface="微软雅黑 Light" panose="020B0502040204020203" pitchFamily="34" charset="-122"/>
                <a:ea typeface="微软雅黑 Light" panose="020B0502040204020203" pitchFamily="34" charset="-122"/>
                <a:cs typeface="Hiragino Sans GB W3"/>
              </a:rPr>
              <a:t>ios</a:t>
            </a: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 安卓 </a:t>
            </a:r>
            <a:endParaRPr lang="en-US" altLang="zh-CN" sz="1000" dirty="0">
              <a:solidFill>
                <a:srgbClr val="595959"/>
              </a:solidFill>
              <a:latin typeface="微软雅黑 Light" panose="020B0502040204020203" pitchFamily="34" charset="-122"/>
              <a:ea typeface="微软雅黑 Light" panose="020B0502040204020203" pitchFamily="34" charset="-122"/>
              <a:cs typeface="Hiragino Sans GB W3"/>
            </a:endParaRPr>
          </a:p>
          <a:p>
            <a:pPr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开发商 </a:t>
            </a:r>
            <a:r>
              <a:rPr lang="zh-CN" altLang="en-US" sz="1000" dirty="0" smtClean="0">
                <a:solidFill>
                  <a:srgbClr val="595959"/>
                </a:solidFill>
                <a:latin typeface="微软雅黑 Light" panose="020B0502040204020203" pitchFamily="34" charset="-122"/>
                <a:ea typeface="微软雅黑 Light" panose="020B0502040204020203" pitchFamily="34" charset="-122"/>
              </a:rPr>
              <a:t>绿</a:t>
            </a:r>
            <a:r>
              <a:rPr lang="zh-CN" altLang="en-US" sz="1000" dirty="0">
                <a:solidFill>
                  <a:srgbClr val="595959"/>
                </a:solidFill>
                <a:latin typeface="微软雅黑 Light" panose="020B0502040204020203" pitchFamily="34" charset="-122"/>
                <a:ea typeface="微软雅黑 Light" panose="020B0502040204020203" pitchFamily="34" charset="-122"/>
              </a:rPr>
              <a:t>网</a:t>
            </a:r>
            <a:r>
              <a:rPr lang="zh-CN" altLang="en-US" sz="1000" dirty="0" smtClean="0">
                <a:solidFill>
                  <a:srgbClr val="595959"/>
                </a:solidFill>
                <a:latin typeface="微软雅黑 Light" panose="020B0502040204020203" pitchFamily="34" charset="-122"/>
                <a:ea typeface="微软雅黑 Light" panose="020B0502040204020203" pitchFamily="34" charset="-122"/>
              </a:rPr>
              <a:t>天下</a:t>
            </a:r>
            <a:r>
              <a:rPr lang="en-US" altLang="zh-CN" sz="1000" dirty="0" smtClean="0">
                <a:solidFill>
                  <a:srgbClr val="595959"/>
                </a:solidFill>
                <a:latin typeface="微软雅黑 Light" panose="020B0502040204020203" pitchFamily="34" charset="-122"/>
                <a:ea typeface="微软雅黑 Light" panose="020B0502040204020203" pitchFamily="34" charset="-122"/>
              </a:rPr>
              <a:t>(</a:t>
            </a:r>
            <a:r>
              <a:rPr lang="zh-CN" altLang="en-US" sz="1000" dirty="0" smtClean="0">
                <a:solidFill>
                  <a:srgbClr val="595959"/>
                </a:solidFill>
                <a:latin typeface="微软雅黑 Light" panose="020B0502040204020203" pitchFamily="34" charset="-122"/>
                <a:ea typeface="微软雅黑 Light" panose="020B0502040204020203" pitchFamily="34" charset="-122"/>
              </a:rPr>
              <a:t>上市</a:t>
            </a:r>
            <a:r>
              <a:rPr lang="en-US" altLang="zh-CN" sz="1000" dirty="0" smtClean="0">
                <a:solidFill>
                  <a:srgbClr val="595959"/>
                </a:solidFill>
                <a:latin typeface="微软雅黑 Light" panose="020B0502040204020203" pitchFamily="34" charset="-122"/>
                <a:ea typeface="微软雅黑 Light" panose="020B0502040204020203" pitchFamily="34" charset="-122"/>
              </a:rPr>
              <a:t>)</a:t>
            </a:r>
          </a:p>
          <a:p>
            <a:pPr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上</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架时间 </a:t>
            </a:r>
            <a:r>
              <a:rPr lang="en-US" altLang="zh-CN" sz="1000" dirty="0" smtClean="0">
                <a:solidFill>
                  <a:srgbClr val="595959"/>
                </a:solidFill>
              </a:rPr>
              <a:t>16.11.12</a:t>
            </a:r>
          </a:p>
          <a:p>
            <a:pPr algn="ctr">
              <a:lnSpc>
                <a:spcPct val="150000"/>
              </a:lnSpc>
            </a:pPr>
            <a:r>
              <a:rPr lang="en-US" altLang="zh-CN" sz="1000" dirty="0" smtClean="0">
                <a:solidFill>
                  <a:srgbClr val="595959"/>
                </a:solidFill>
                <a:latin typeface="微软雅黑 Light" panose="020B0502040204020203" pitchFamily="34" charset="-122"/>
                <a:ea typeface="微软雅黑 Light" panose="020B0502040204020203" pitchFamily="34" charset="-122"/>
                <a:cs typeface="Hiragino Sans GB W3"/>
              </a:rPr>
              <a:t>K17</a:t>
            </a: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 </a:t>
            </a:r>
            <a:endParaRPr lang="en-US" altLang="zh-CN" sz="1000" dirty="0">
              <a:solidFill>
                <a:srgbClr val="595959"/>
              </a:solidFill>
            </a:endParaRPr>
          </a:p>
          <a:p>
            <a:pPr algn="ctr">
              <a:lnSpc>
                <a:spcPct val="150000"/>
              </a:lnSpc>
            </a:pPr>
            <a:endParaRPr lang="en-US" altLang="zh-CN" sz="1300" dirty="0"/>
          </a:p>
          <a:p>
            <a:pPr algn="ctr"/>
            <a:endParaRPr lang="hr-HR"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5" name="文本框 14"/>
          <p:cNvSpPr txBox="1"/>
          <p:nvPr/>
        </p:nvSpPr>
        <p:spPr>
          <a:xfrm>
            <a:off x="4446376" y="2910555"/>
            <a:ext cx="2438700" cy="1002839"/>
          </a:xfrm>
          <a:prstGeom prst="rect">
            <a:avLst/>
          </a:prstGeom>
          <a:noFill/>
        </p:spPr>
        <p:txBody>
          <a:bodyPr wrap="square" rtlCol="0">
            <a:spAutoFit/>
          </a:bodyPr>
          <a:lstStyle/>
          <a:p>
            <a:pPr lvl="0"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应</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用市场 </a:t>
            </a:r>
            <a:r>
              <a:rPr lang="en-US" altLang="zh-CN" sz="1000" dirty="0" err="1">
                <a:solidFill>
                  <a:srgbClr val="595959"/>
                </a:solidFill>
                <a:latin typeface="微软雅黑 Light" panose="020B0502040204020203" pitchFamily="34" charset="-122"/>
                <a:ea typeface="微软雅黑 Light" panose="020B0502040204020203" pitchFamily="34" charset="-122"/>
                <a:cs typeface="Hiragino Sans GB W3"/>
              </a:rPr>
              <a:t>ios</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 安卓 </a:t>
            </a:r>
            <a:endParaRPr lang="en-US" altLang="zh-CN" sz="1000" dirty="0">
              <a:solidFill>
                <a:srgbClr val="595959"/>
              </a:solidFill>
              <a:latin typeface="微软雅黑 Light" panose="020B0502040204020203" pitchFamily="34" charset="-122"/>
              <a:ea typeface="微软雅黑 Light" panose="020B0502040204020203" pitchFamily="34" charset="-122"/>
              <a:cs typeface="Hiragino Sans GB W3"/>
            </a:endParaRPr>
          </a:p>
          <a:p>
            <a:pPr lvl="0"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开发商 </a:t>
            </a:r>
            <a:r>
              <a:rPr lang="zh-CN" altLang="en-US" sz="1000" dirty="0" smtClean="0">
                <a:solidFill>
                  <a:srgbClr val="595959"/>
                </a:solidFill>
                <a:latin typeface="微软雅黑 Light" panose="020B0502040204020203" pitchFamily="34" charset="-122"/>
                <a:ea typeface="微软雅黑 Light" panose="020B0502040204020203" pitchFamily="34" charset="-122"/>
              </a:rPr>
              <a:t>苏州小雨伞科技</a:t>
            </a:r>
            <a:endParaRPr lang="en-US" altLang="zh-CN" sz="1000" dirty="0">
              <a:solidFill>
                <a:srgbClr val="595959"/>
              </a:solidFill>
              <a:latin typeface="微软雅黑 Light" panose="020B0502040204020203" pitchFamily="34" charset="-122"/>
              <a:ea typeface="微软雅黑 Light" panose="020B0502040204020203" pitchFamily="34" charset="-122"/>
            </a:endParaRPr>
          </a:p>
          <a:p>
            <a:pPr lvl="0" algn="ctr">
              <a:lnSpc>
                <a:spcPct val="150000"/>
              </a:lnSpc>
            </a:pP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上架时间 </a:t>
            </a:r>
            <a:r>
              <a:rPr lang="en-US" altLang="zh-CN" sz="1000" dirty="0" smtClean="0">
                <a:solidFill>
                  <a:srgbClr val="595959"/>
                </a:solidFill>
              </a:rPr>
              <a:t>17.4.14</a:t>
            </a:r>
            <a:endParaRPr lang="en-US" altLang="zh-CN" sz="1000" dirty="0">
              <a:solidFill>
                <a:srgbClr val="595959"/>
              </a:solidFill>
            </a:endParaRPr>
          </a:p>
          <a:p>
            <a:pPr lvl="0" algn="ctr">
              <a:lnSpc>
                <a:spcPct val="150000"/>
              </a:lnSpc>
            </a:pPr>
            <a:r>
              <a:rPr lang="en-US" altLang="zh-CN" sz="1000" dirty="0" smtClean="0">
                <a:solidFill>
                  <a:srgbClr val="595959"/>
                </a:solidFill>
                <a:latin typeface="微软雅黑 Light" panose="020B0502040204020203" pitchFamily="34" charset="-122"/>
                <a:ea typeface="微软雅黑 Light" panose="020B0502040204020203" pitchFamily="34" charset="-122"/>
                <a:cs typeface="Hiragino Sans GB W3"/>
              </a:rPr>
              <a:t>K15</a:t>
            </a: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 </a:t>
            </a:r>
            <a:endParaRPr lang="hr-HR" altLang="zh-CN" sz="1600" dirty="0" smtClean="0">
              <a:solidFill>
                <a:srgbClr val="595959"/>
              </a:solidFill>
              <a:latin typeface="微软雅黑 Light" panose="020B0502040204020203" pitchFamily="34" charset="-122"/>
              <a:ea typeface="微软雅黑 Light" panose="020B0502040204020203" pitchFamily="34" charset="-122"/>
              <a:cs typeface="Hiragino Sans GB W3"/>
            </a:endParaRPr>
          </a:p>
        </p:txBody>
      </p:sp>
      <p:sp>
        <p:nvSpPr>
          <p:cNvPr id="16" name="文本框 15"/>
          <p:cNvSpPr txBox="1"/>
          <p:nvPr/>
        </p:nvSpPr>
        <p:spPr>
          <a:xfrm>
            <a:off x="6248100" y="2915474"/>
            <a:ext cx="2438700" cy="1002839"/>
          </a:xfrm>
          <a:prstGeom prst="rect">
            <a:avLst/>
          </a:prstGeom>
          <a:noFill/>
        </p:spPr>
        <p:txBody>
          <a:bodyPr wrap="square" rtlCol="0">
            <a:spAutoFit/>
          </a:bodyPr>
          <a:lstStyle/>
          <a:p>
            <a:pPr lvl="0"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应用</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市场 </a:t>
            </a: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华为</a:t>
            </a:r>
            <a:endParaRPr lang="en-US" altLang="zh-CN" sz="1000" dirty="0">
              <a:solidFill>
                <a:srgbClr val="595959"/>
              </a:solidFill>
              <a:latin typeface="微软雅黑 Light" panose="020B0502040204020203" pitchFamily="34" charset="-122"/>
              <a:ea typeface="微软雅黑 Light" panose="020B0502040204020203" pitchFamily="34" charset="-122"/>
              <a:cs typeface="Hiragino Sans GB W3"/>
            </a:endParaRPr>
          </a:p>
          <a:p>
            <a:pPr lvl="0" algn="ctr">
              <a:lnSpc>
                <a:spcPct val="150000"/>
              </a:lnSpc>
            </a:pP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开发商 </a:t>
            </a:r>
            <a:r>
              <a:rPr lang="zh-CN" altLang="en-US" sz="1000" dirty="0" smtClean="0">
                <a:solidFill>
                  <a:srgbClr val="595959"/>
                </a:solidFill>
                <a:latin typeface="微软雅黑 Light" panose="020B0502040204020203" pitchFamily="34" charset="-122"/>
                <a:ea typeface="微软雅黑 Light" panose="020B0502040204020203" pitchFamily="34" charset="-122"/>
              </a:rPr>
              <a:t>华为</a:t>
            </a:r>
            <a:r>
              <a:rPr lang="en-US" altLang="zh-CN" sz="1000" dirty="0" smtClean="0">
                <a:solidFill>
                  <a:srgbClr val="595959"/>
                </a:solidFill>
                <a:latin typeface="微软雅黑 Light" panose="020B0502040204020203" pitchFamily="34" charset="-122"/>
                <a:ea typeface="微软雅黑 Light" panose="020B0502040204020203" pitchFamily="34" charset="-122"/>
              </a:rPr>
              <a:t>(</a:t>
            </a:r>
            <a:r>
              <a:rPr lang="zh-CN" altLang="en-US" sz="1000" dirty="0" smtClean="0">
                <a:solidFill>
                  <a:srgbClr val="595959"/>
                </a:solidFill>
                <a:latin typeface="微软雅黑 Light" panose="020B0502040204020203" pitchFamily="34" charset="-122"/>
                <a:ea typeface="微软雅黑 Light" panose="020B0502040204020203" pitchFamily="34" charset="-122"/>
              </a:rPr>
              <a:t>上市</a:t>
            </a:r>
            <a:r>
              <a:rPr lang="en-US" altLang="zh-CN" sz="1000" dirty="0" smtClean="0">
                <a:solidFill>
                  <a:srgbClr val="595959"/>
                </a:solidFill>
                <a:latin typeface="微软雅黑 Light" panose="020B0502040204020203" pitchFamily="34" charset="-122"/>
                <a:ea typeface="微软雅黑 Light" panose="020B0502040204020203" pitchFamily="34" charset="-122"/>
              </a:rPr>
              <a:t>)</a:t>
            </a:r>
          </a:p>
          <a:p>
            <a:pPr lvl="0"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上</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架时间 </a:t>
            </a:r>
            <a:r>
              <a:rPr lang="en-US" altLang="zh-CN" sz="1000" dirty="0" smtClean="0">
                <a:solidFill>
                  <a:srgbClr val="595959"/>
                </a:solidFill>
              </a:rPr>
              <a:t>17.9.28</a:t>
            </a:r>
            <a:endParaRPr lang="en-US" altLang="zh-CN" sz="1000" dirty="0">
              <a:solidFill>
                <a:srgbClr val="595959"/>
              </a:solidFill>
              <a:latin typeface="微软雅黑 Light" panose="020B0502040204020203" pitchFamily="34" charset="-122"/>
              <a:ea typeface="微软雅黑 Light" panose="020B0502040204020203" pitchFamily="34" charset="-122"/>
            </a:endParaRPr>
          </a:p>
          <a:p>
            <a:pPr lvl="0" algn="ctr">
              <a:lnSpc>
                <a:spcPct val="150000"/>
              </a:lnSpc>
            </a:pPr>
            <a:r>
              <a:rPr lang="en-US" altLang="zh-CN" sz="1000" dirty="0" smtClean="0">
                <a:solidFill>
                  <a:srgbClr val="595959"/>
                </a:solidFill>
                <a:latin typeface="微软雅黑 Light" panose="020B0502040204020203" pitchFamily="34" charset="-122"/>
                <a:ea typeface="微软雅黑 Light" panose="020B0502040204020203" pitchFamily="34" charset="-122"/>
                <a:cs typeface="Hiragino Sans GB W3"/>
              </a:rPr>
              <a:t> K18</a:t>
            </a: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 </a:t>
            </a:r>
            <a:endParaRPr lang="hr-HR" altLang="zh-CN" sz="1600" dirty="0" smtClean="0">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19018851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功能统计</a:t>
            </a:r>
            <a:endParaRPr lang="zh-CN" altLang="en-US" sz="2400" dirty="0">
              <a:latin typeface="微软雅黑 Light" panose="020B0502040204020203" pitchFamily="34" charset="-122"/>
              <a:ea typeface="微软雅黑 Light" panose="020B0502040204020203" pitchFamily="34" charset="-122"/>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2893203211"/>
              </p:ext>
            </p:extLst>
          </p:nvPr>
        </p:nvGraphicFramePr>
        <p:xfrm>
          <a:off x="653297" y="864295"/>
          <a:ext cx="7825420" cy="3855213"/>
        </p:xfrm>
        <a:graphic>
          <a:graphicData uri="http://schemas.openxmlformats.org/drawingml/2006/table">
            <a:tbl>
              <a:tblPr firstRow="1" bandRow="1">
                <a:tableStyleId>{B301B821-A1FF-4177-AEE7-76D212191A09}</a:tableStyleId>
              </a:tblPr>
              <a:tblGrid>
                <a:gridCol w="903880"/>
                <a:gridCol w="661204"/>
                <a:gridCol w="782542"/>
                <a:gridCol w="782542"/>
                <a:gridCol w="782542"/>
                <a:gridCol w="782542"/>
                <a:gridCol w="782542"/>
                <a:gridCol w="782542"/>
                <a:gridCol w="782542"/>
                <a:gridCol w="782542"/>
              </a:tblGrid>
              <a:tr h="483473">
                <a:tc>
                  <a:txBody>
                    <a:bodyPr/>
                    <a:lstStyle/>
                    <a:p>
                      <a:pPr algn="ctr"/>
                      <a:endParaRPr lang="zh-CN" altLang="en-US"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b="1" i="0" dirty="0" smtClean="0">
                          <a:solidFill>
                            <a:schemeClr val="bg1"/>
                          </a:solidFill>
                          <a:latin typeface="微软雅黑"/>
                          <a:ea typeface="微软雅黑"/>
                          <a:cs typeface="微软雅黑"/>
                        </a:rPr>
                        <a:t>应用限制</a:t>
                      </a:r>
                      <a:endParaRPr lang="zh-CN" altLang="en-US" sz="1400" b="1" i="0" dirty="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b="1" i="0" dirty="0" smtClean="0">
                          <a:solidFill>
                            <a:schemeClr val="bg1"/>
                          </a:solidFill>
                          <a:latin typeface="微软雅黑"/>
                          <a:ea typeface="微软雅黑"/>
                          <a:cs typeface="微软雅黑"/>
                        </a:rPr>
                        <a:t>上网</a:t>
                      </a:r>
                      <a:endParaRPr lang="en-US" altLang="zh-CN" sz="1400" b="1" i="0" dirty="0" smtClean="0">
                        <a:solidFill>
                          <a:schemeClr val="bg1"/>
                        </a:solidFill>
                        <a:latin typeface="微软雅黑"/>
                        <a:ea typeface="微软雅黑"/>
                        <a:cs typeface="微软雅黑"/>
                      </a:endParaRPr>
                    </a:p>
                    <a:p>
                      <a:pPr algn="ctr"/>
                      <a:r>
                        <a:rPr lang="zh-CN" altLang="en-US" sz="1400" b="1" i="0" dirty="0" smtClean="0">
                          <a:solidFill>
                            <a:schemeClr val="bg1"/>
                          </a:solidFill>
                          <a:latin typeface="微软雅黑"/>
                          <a:ea typeface="微软雅黑"/>
                          <a:cs typeface="微软雅黑"/>
                        </a:rPr>
                        <a:t>限制</a:t>
                      </a:r>
                      <a:endParaRPr lang="zh-CN" altLang="en-US" sz="1400" b="1" i="0" dirty="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b="1" i="0" dirty="0" smtClean="0">
                          <a:solidFill>
                            <a:schemeClr val="bg1"/>
                          </a:solidFill>
                          <a:latin typeface="微软雅黑"/>
                          <a:ea typeface="微软雅黑"/>
                          <a:cs typeface="微软雅黑"/>
                        </a:rPr>
                        <a:t>实时</a:t>
                      </a:r>
                      <a:endParaRPr lang="en-US" altLang="zh-CN" sz="1400" b="1" i="0" dirty="0" smtClean="0">
                        <a:solidFill>
                          <a:schemeClr val="bg1"/>
                        </a:solidFill>
                        <a:latin typeface="微软雅黑"/>
                        <a:ea typeface="微软雅黑"/>
                        <a:cs typeface="微软雅黑"/>
                      </a:endParaRPr>
                    </a:p>
                    <a:p>
                      <a:pPr algn="ctr"/>
                      <a:r>
                        <a:rPr lang="zh-CN" altLang="en-US" sz="1400" b="1" i="0" dirty="0" smtClean="0">
                          <a:solidFill>
                            <a:schemeClr val="bg1"/>
                          </a:solidFill>
                          <a:latin typeface="微软雅黑"/>
                          <a:ea typeface="微软雅黑"/>
                          <a:cs typeface="微软雅黑"/>
                        </a:rPr>
                        <a:t>定位</a:t>
                      </a:r>
                      <a:endParaRPr lang="zh-CN" altLang="en-US" sz="1400" b="1" i="0" dirty="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b="1" i="0" dirty="0" smtClean="0">
                          <a:solidFill>
                            <a:schemeClr val="bg1"/>
                          </a:solidFill>
                          <a:latin typeface="微软雅黑"/>
                          <a:ea typeface="微软雅黑"/>
                          <a:cs typeface="微软雅黑"/>
                        </a:rPr>
                        <a:t>动态</a:t>
                      </a:r>
                      <a:endParaRPr lang="en-US" altLang="zh-CN" sz="1400" b="1" i="0" dirty="0" smtClean="0">
                        <a:solidFill>
                          <a:schemeClr val="bg1"/>
                        </a:solidFill>
                        <a:latin typeface="微软雅黑"/>
                        <a:ea typeface="微软雅黑"/>
                        <a:cs typeface="微软雅黑"/>
                      </a:endParaRPr>
                    </a:p>
                    <a:p>
                      <a:pPr algn="ctr"/>
                      <a:r>
                        <a:rPr lang="zh-CN" altLang="en-US" sz="1400" b="1" i="0" dirty="0" smtClean="0">
                          <a:solidFill>
                            <a:schemeClr val="bg1"/>
                          </a:solidFill>
                          <a:latin typeface="微软雅黑"/>
                          <a:ea typeface="微软雅黑"/>
                          <a:cs typeface="微软雅黑"/>
                        </a:rPr>
                        <a:t>记录</a:t>
                      </a:r>
                      <a:endParaRPr lang="zh-CN" altLang="en-US" sz="1400" b="1" i="0" dirty="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marL="0" algn="ctr">
                        <a:spcBef>
                          <a:spcPts val="3000"/>
                        </a:spcBef>
                      </a:pPr>
                      <a:r>
                        <a:rPr lang="zh-CN" altLang="en-US" sz="1400" b="1" i="0" dirty="0" smtClean="0">
                          <a:solidFill>
                            <a:schemeClr val="bg1"/>
                          </a:solidFill>
                          <a:latin typeface="微软雅黑"/>
                          <a:ea typeface="微软雅黑"/>
                          <a:cs typeface="微软雅黑"/>
                        </a:rPr>
                        <a:t>时间</a:t>
                      </a:r>
                      <a:r>
                        <a:rPr lang="en-US" altLang="zh-CN" sz="1400" b="1" i="0" baseline="0" dirty="0" smtClean="0">
                          <a:solidFill>
                            <a:schemeClr val="bg1"/>
                          </a:solidFill>
                          <a:latin typeface="微软雅黑"/>
                          <a:ea typeface="微软雅黑"/>
                          <a:cs typeface="微软雅黑"/>
                        </a:rPr>
                        <a:t>  </a:t>
                      </a:r>
                      <a:r>
                        <a:rPr lang="zh-CN" altLang="en-US" sz="1400" b="1" i="0" dirty="0" smtClean="0">
                          <a:solidFill>
                            <a:schemeClr val="bg1"/>
                          </a:solidFill>
                          <a:latin typeface="微软雅黑"/>
                          <a:ea typeface="微软雅黑"/>
                          <a:cs typeface="微软雅黑"/>
                        </a:rPr>
                        <a:t>管理</a:t>
                      </a:r>
                      <a:endParaRPr lang="en-US" altLang="zh-CN" sz="1400" b="1" i="0" dirty="0" smtClean="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b="1" i="0" dirty="0" smtClean="0">
                          <a:solidFill>
                            <a:schemeClr val="bg1"/>
                          </a:solidFill>
                          <a:latin typeface="微软雅黑"/>
                          <a:ea typeface="微软雅黑"/>
                          <a:cs typeface="微软雅黑"/>
                        </a:rPr>
                        <a:t>一键</a:t>
                      </a:r>
                      <a:endParaRPr lang="en-US" altLang="zh-CN" sz="1400" b="1" i="0" dirty="0" smtClean="0">
                        <a:solidFill>
                          <a:schemeClr val="bg1"/>
                        </a:solidFill>
                        <a:latin typeface="微软雅黑"/>
                        <a:ea typeface="微软雅黑"/>
                        <a:cs typeface="微软雅黑"/>
                      </a:endParaRPr>
                    </a:p>
                    <a:p>
                      <a:pPr algn="ctr"/>
                      <a:r>
                        <a:rPr lang="zh-CN" altLang="en-US" sz="1400" b="1" i="0" dirty="0" smtClean="0">
                          <a:solidFill>
                            <a:schemeClr val="bg1"/>
                          </a:solidFill>
                          <a:latin typeface="微软雅黑"/>
                          <a:ea typeface="微软雅黑"/>
                          <a:cs typeface="微软雅黑"/>
                        </a:rPr>
                        <a:t>锁屏</a:t>
                      </a:r>
                      <a:endParaRPr lang="zh-CN" altLang="en-US" sz="1400" b="1" i="0" dirty="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dirty="0" smtClean="0">
                          <a:latin typeface="微软雅黑"/>
                          <a:ea typeface="微软雅黑"/>
                          <a:cs typeface="微软雅黑"/>
                        </a:rPr>
                        <a:t>亲情</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号码</a:t>
                      </a:r>
                      <a:endParaRPr lang="zh-CN" altLang="en-US" sz="1400" b="0" dirty="0">
                        <a:solidFill>
                          <a:schemeClr val="tx1">
                            <a:lumMod val="75000"/>
                            <a:lumOff val="2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dirty="0" smtClean="0">
                          <a:latin typeface="微软雅黑"/>
                          <a:ea typeface="微软雅黑"/>
                          <a:cs typeface="微软雅黑"/>
                        </a:rPr>
                        <a:t>密码</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解绑</a:t>
                      </a:r>
                      <a:endParaRPr lang="en-US" altLang="zh-CN" sz="1400" b="0" dirty="0" smtClean="0">
                        <a:solidFill>
                          <a:schemeClr val="tx1">
                            <a:lumMod val="75000"/>
                            <a:lumOff val="2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en-US" altLang="zh-CN" sz="1400" dirty="0" smtClean="0">
                          <a:latin typeface="微软雅黑"/>
                          <a:ea typeface="微软雅黑"/>
                          <a:cs typeface="微软雅黑"/>
                        </a:rPr>
                        <a:t>IM</a:t>
                      </a:r>
                    </a:p>
                    <a:p>
                      <a:pPr algn="ctr"/>
                      <a:r>
                        <a:rPr lang="zh-CN" altLang="en-US" sz="1400" dirty="0" smtClean="0">
                          <a:latin typeface="微软雅黑"/>
                          <a:ea typeface="微软雅黑"/>
                          <a:cs typeface="微软雅黑"/>
                        </a:rPr>
                        <a:t>聊天</a:t>
                      </a:r>
                      <a:endParaRPr lang="en-US" altLang="zh-CN" sz="1400" b="0" dirty="0" smtClean="0">
                        <a:solidFill>
                          <a:schemeClr val="tx1">
                            <a:lumMod val="75000"/>
                            <a:lumOff val="2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r>
              <a:tr h="322666">
                <a:tc>
                  <a:txBody>
                    <a:bodyPr/>
                    <a:lstStyle/>
                    <a:p>
                      <a:pPr algn="ctr"/>
                      <a:r>
                        <a:rPr lang="en-US" altLang="zh-CN" sz="1400" dirty="0" err="1" smtClean="0">
                          <a:latin typeface="微软雅黑"/>
                          <a:ea typeface="微软雅黑"/>
                          <a:cs typeface="微软雅黑"/>
                        </a:rPr>
                        <a:t>OurPact</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b="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格雷盒子</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熊孩宝</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15311">
                <a:tc>
                  <a:txBody>
                    <a:bodyPr/>
                    <a:lstStyle/>
                    <a:p>
                      <a:pPr algn="ctr"/>
                      <a:r>
                        <a:rPr lang="zh-CN" altLang="en-US" sz="1400" dirty="0" smtClean="0">
                          <a:latin typeface="微软雅黑"/>
                          <a:ea typeface="微软雅黑"/>
                          <a:cs typeface="微软雅黑"/>
                        </a:rPr>
                        <a:t>华为</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爱熊宝</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15311">
                <a:tc>
                  <a:txBody>
                    <a:bodyPr/>
                    <a:lstStyle/>
                    <a:p>
                      <a:pPr algn="ctr"/>
                      <a:r>
                        <a:rPr lang="zh-CN" altLang="en-US" sz="1400" dirty="0" smtClean="0">
                          <a:latin typeface="微软雅黑"/>
                          <a:ea typeface="微软雅黑"/>
                          <a:cs typeface="微软雅黑"/>
                        </a:rPr>
                        <a:t>妈妈安心</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袋鼠家</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小绿伞</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优成长</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97313">
                <a:tc>
                  <a:txBody>
                    <a:bodyPr/>
                    <a:lstStyle/>
                    <a:p>
                      <a:pPr algn="ctr"/>
                      <a:r>
                        <a:rPr lang="zh-CN" altLang="en-US" sz="1400" dirty="0" smtClean="0">
                          <a:latin typeface="微软雅黑"/>
                          <a:ea typeface="微软雅黑"/>
                          <a:cs typeface="微软雅黑"/>
                        </a:rPr>
                        <a:t>共有率</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100%</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100%</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89%</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78%</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67%</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56%</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45%</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45%</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45%</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bl>
          </a:graphicData>
        </a:graphic>
      </p:graphicFrame>
      <p:sp>
        <p:nvSpPr>
          <p:cNvPr id="5" name="标题 1"/>
          <p:cNvSpPr txBox="1">
            <a:spLocks/>
          </p:cNvSpPr>
          <p:nvPr/>
        </p:nvSpPr>
        <p:spPr>
          <a:xfrm>
            <a:off x="457200" y="4480386"/>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1000" dirty="0" smtClean="0">
                <a:latin typeface="微软雅黑 Light" panose="020B0502040204020203" pitchFamily="34" charset="-122"/>
                <a:ea typeface="微软雅黑 Light" panose="020B0502040204020203" pitchFamily="34" charset="-122"/>
              </a:rPr>
              <a:t>表一</a:t>
            </a:r>
            <a:endParaRPr lang="zh-CN" altLang="en-US" sz="10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66646240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2646</TotalTime>
  <Words>880</Words>
  <Application>Microsoft Macintosh PowerPoint</Application>
  <PresentationFormat>全屏显示(16:9)</PresentationFormat>
  <Paragraphs>367</Paragraphs>
  <Slides>33</Slides>
  <Notes>0</Notes>
  <HiddenSlides>0</HiddenSlides>
  <MMClips>0</MMClips>
  <ScaleCrop>false</ScaleCrop>
  <HeadingPairs>
    <vt:vector size="4" baseType="variant">
      <vt:variant>
        <vt:lpstr>主题</vt:lpstr>
      </vt:variant>
      <vt:variant>
        <vt:i4>1</vt:i4>
      </vt:variant>
      <vt:variant>
        <vt:lpstr>幻灯片标题</vt:lpstr>
      </vt:variant>
      <vt:variant>
        <vt:i4>33</vt:i4>
      </vt:variant>
    </vt:vector>
  </HeadingPairs>
  <TitlesOfParts>
    <vt:vector size="34" baseType="lpstr">
      <vt:lpstr>Office 主题</vt:lpstr>
      <vt:lpstr>家长控制</vt:lpstr>
      <vt:lpstr>目录</vt:lpstr>
      <vt:lpstr>PowerPoint 演示文稿</vt:lpstr>
      <vt:lpstr>市场分析 | 社会问题 </vt:lpstr>
      <vt:lpstr>市场分析 | 市场概况   </vt:lpstr>
      <vt:lpstr>市场分析 | 已有解决方案 </vt:lpstr>
      <vt:lpstr>PowerPoint 演示文稿</vt:lpstr>
      <vt:lpstr>竞品分析 | 竞品选择 </vt:lpstr>
      <vt:lpstr>竞品分析 | 功能统计</vt:lpstr>
      <vt:lpstr>竞品分析 | 功能统计</vt:lpstr>
      <vt:lpstr>PowerPoint 演示文稿</vt:lpstr>
      <vt:lpstr>竞品分析 | 应用限制</vt:lpstr>
      <vt:lpstr>竞品分析 | 应用限制</vt:lpstr>
      <vt:lpstr>竞品分析 | 上网限制</vt:lpstr>
      <vt:lpstr>竞品分析 | 上网限制</vt:lpstr>
      <vt:lpstr>竞品分析 | 实时定位</vt:lpstr>
      <vt:lpstr>竞品分析 | 实时定位</vt:lpstr>
      <vt:lpstr>竞品分析 | 动态记录</vt:lpstr>
      <vt:lpstr>竞品分析 | 作息表</vt:lpstr>
      <vt:lpstr>竞品分析 | 一键锁屏</vt:lpstr>
      <vt:lpstr>竞品分析 | 特色亮点－IM聊天</vt:lpstr>
      <vt:lpstr>竞品分析 | 特色功能－安全区域</vt:lpstr>
      <vt:lpstr>竞品分析 | 特色功能－实时电量</vt:lpstr>
      <vt:lpstr>竞品分析 | 存在问题  </vt:lpstr>
      <vt:lpstr>PowerPoint 演示文稿</vt:lpstr>
      <vt:lpstr>产品规划 | 产品需求 </vt:lpstr>
      <vt:lpstr>PowerPoint 演示文稿</vt:lpstr>
      <vt:lpstr>产品规划 | 设计理念 </vt:lpstr>
      <vt:lpstr>产品规划 | 产品原型 </vt:lpstr>
      <vt:lpstr>产品规划 | 产品原型 </vt:lpstr>
      <vt:lpstr>产品规划 | 产品原型 </vt:lpstr>
      <vt:lpstr>PowerPoint 演示文稿</vt:lpstr>
      <vt:lpstr>预期 | 触及用户</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西</dc:creator>
  <cp:lastModifiedBy>西</cp:lastModifiedBy>
  <cp:revision>204</cp:revision>
  <dcterms:created xsi:type="dcterms:W3CDTF">2017-11-24T02:04:22Z</dcterms:created>
  <dcterms:modified xsi:type="dcterms:W3CDTF">2017-11-28T10:33:33Z</dcterms:modified>
</cp:coreProperties>
</file>